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90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56759" y="8955414"/>
            <a:ext cx="2247900" cy="950594"/>
          </a:xfrm>
          <a:custGeom>
            <a:avLst/>
            <a:gdLst/>
            <a:ahLst/>
            <a:cxnLst/>
            <a:rect l="l" t="t" r="r" b="b"/>
            <a:pathLst>
              <a:path w="2247900" h="950595">
                <a:moveTo>
                  <a:pt x="2247899" y="0"/>
                </a:moveTo>
                <a:lnTo>
                  <a:pt x="0" y="0"/>
                </a:lnTo>
                <a:lnTo>
                  <a:pt x="0" y="950594"/>
                </a:lnTo>
                <a:lnTo>
                  <a:pt x="2247899" y="950594"/>
                </a:lnTo>
                <a:lnTo>
                  <a:pt x="2247899" y="0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05685" y="396875"/>
            <a:ext cx="6350" cy="9509125"/>
          </a:xfrm>
          <a:custGeom>
            <a:avLst/>
            <a:gdLst/>
            <a:ahLst/>
            <a:cxnLst/>
            <a:rect l="l" t="t" r="r" b="b"/>
            <a:pathLst>
              <a:path w="6350" h="9509125">
                <a:moveTo>
                  <a:pt x="6350" y="0"/>
                </a:moveTo>
                <a:lnTo>
                  <a:pt x="0" y="0"/>
                </a:lnTo>
                <a:lnTo>
                  <a:pt x="0" y="9509122"/>
                </a:lnTo>
                <a:lnTo>
                  <a:pt x="6350" y="9509122"/>
                </a:lnTo>
                <a:lnTo>
                  <a:pt x="635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53585" y="396875"/>
            <a:ext cx="6350" cy="9509125"/>
          </a:xfrm>
          <a:custGeom>
            <a:avLst/>
            <a:gdLst/>
            <a:ahLst/>
            <a:cxnLst/>
            <a:rect l="l" t="t" r="r" b="b"/>
            <a:pathLst>
              <a:path w="6350" h="9509125">
                <a:moveTo>
                  <a:pt x="6350" y="0"/>
                </a:moveTo>
                <a:lnTo>
                  <a:pt x="0" y="0"/>
                </a:lnTo>
                <a:lnTo>
                  <a:pt x="0" y="9509122"/>
                </a:lnTo>
                <a:lnTo>
                  <a:pt x="6350" y="9509122"/>
                </a:lnTo>
                <a:lnTo>
                  <a:pt x="635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7785" y="1350644"/>
            <a:ext cx="6750050" cy="7605395"/>
          </a:xfrm>
          <a:custGeom>
            <a:avLst/>
            <a:gdLst/>
            <a:ahLst/>
            <a:cxnLst/>
            <a:rect l="l" t="t" r="r" b="b"/>
            <a:pathLst>
              <a:path w="6750050" h="7605395">
                <a:moveTo>
                  <a:pt x="0" y="0"/>
                </a:moveTo>
                <a:lnTo>
                  <a:pt x="6750050" y="0"/>
                </a:lnTo>
              </a:path>
              <a:path w="6750050" h="7605395">
                <a:moveTo>
                  <a:pt x="0" y="950595"/>
                </a:moveTo>
                <a:lnTo>
                  <a:pt x="6750050" y="950595"/>
                </a:lnTo>
              </a:path>
              <a:path w="6750050" h="7605395">
                <a:moveTo>
                  <a:pt x="0" y="1901189"/>
                </a:moveTo>
                <a:lnTo>
                  <a:pt x="6750050" y="1901189"/>
                </a:lnTo>
              </a:path>
              <a:path w="6750050" h="7605395">
                <a:moveTo>
                  <a:pt x="0" y="2851784"/>
                </a:moveTo>
                <a:lnTo>
                  <a:pt x="6750050" y="2851784"/>
                </a:lnTo>
              </a:path>
              <a:path w="6750050" h="7605395">
                <a:moveTo>
                  <a:pt x="0" y="3802379"/>
                </a:moveTo>
                <a:lnTo>
                  <a:pt x="6750050" y="3802379"/>
                </a:lnTo>
              </a:path>
              <a:path w="6750050" h="7605395">
                <a:moveTo>
                  <a:pt x="0" y="4752975"/>
                </a:moveTo>
                <a:lnTo>
                  <a:pt x="6750050" y="4752975"/>
                </a:lnTo>
              </a:path>
              <a:path w="6750050" h="7605395">
                <a:moveTo>
                  <a:pt x="0" y="5703570"/>
                </a:moveTo>
                <a:lnTo>
                  <a:pt x="6750050" y="5703570"/>
                </a:lnTo>
              </a:path>
              <a:path w="6750050" h="7605395">
                <a:moveTo>
                  <a:pt x="0" y="6654165"/>
                </a:moveTo>
                <a:lnTo>
                  <a:pt x="6750050" y="6654165"/>
                </a:lnTo>
              </a:path>
              <a:path w="6750050" h="7605395">
                <a:moveTo>
                  <a:pt x="0" y="7604772"/>
                </a:moveTo>
                <a:lnTo>
                  <a:pt x="6750050" y="7604772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7785" y="396874"/>
            <a:ext cx="6750050" cy="9509125"/>
          </a:xfrm>
          <a:custGeom>
            <a:avLst/>
            <a:gdLst/>
            <a:ahLst/>
            <a:cxnLst/>
            <a:rect l="l" t="t" r="r" b="b"/>
            <a:pathLst>
              <a:path w="6750050" h="9509125">
                <a:moveTo>
                  <a:pt x="6350" y="0"/>
                </a:moveTo>
                <a:lnTo>
                  <a:pt x="0" y="0"/>
                </a:lnTo>
                <a:lnTo>
                  <a:pt x="0" y="9509125"/>
                </a:lnTo>
                <a:lnTo>
                  <a:pt x="6350" y="9509125"/>
                </a:lnTo>
                <a:lnTo>
                  <a:pt x="6350" y="0"/>
                </a:lnTo>
                <a:close/>
              </a:path>
              <a:path w="6750050" h="9509125">
                <a:moveTo>
                  <a:pt x="6750050" y="0"/>
                </a:moveTo>
                <a:lnTo>
                  <a:pt x="6743700" y="0"/>
                </a:lnTo>
                <a:lnTo>
                  <a:pt x="6743700" y="9509125"/>
                </a:lnTo>
                <a:lnTo>
                  <a:pt x="6750050" y="9509125"/>
                </a:lnTo>
                <a:lnTo>
                  <a:pt x="675005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7785" y="400050"/>
            <a:ext cx="6750050" cy="0"/>
          </a:xfrm>
          <a:custGeom>
            <a:avLst/>
            <a:gdLst/>
            <a:ahLst/>
            <a:cxnLst/>
            <a:rect l="l" t="t" r="r" b="b"/>
            <a:pathLst>
              <a:path w="6750050">
                <a:moveTo>
                  <a:pt x="0" y="0"/>
                </a:moveTo>
                <a:lnTo>
                  <a:pt x="6750050" y="0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7785" y="9906009"/>
            <a:ext cx="6750050" cy="0"/>
          </a:xfrm>
          <a:custGeom>
            <a:avLst/>
            <a:gdLst/>
            <a:ahLst/>
            <a:cxnLst/>
            <a:rect l="l" t="t" r="r" b="b"/>
            <a:pathLst>
              <a:path w="6750050">
                <a:moveTo>
                  <a:pt x="0" y="0"/>
                </a:moveTo>
                <a:lnTo>
                  <a:pt x="6750050" y="0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229" y="110743"/>
            <a:ext cx="658680" cy="20573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657" y="105536"/>
            <a:ext cx="646333" cy="193421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9657" y="105536"/>
            <a:ext cx="646430" cy="193675"/>
          </a:xfrm>
          <a:custGeom>
            <a:avLst/>
            <a:gdLst/>
            <a:ahLst/>
            <a:cxnLst/>
            <a:rect l="l" t="t" r="r" b="b"/>
            <a:pathLst>
              <a:path w="646430" h="193675">
                <a:moveTo>
                  <a:pt x="177297" y="32893"/>
                </a:moveTo>
                <a:lnTo>
                  <a:pt x="177297" y="160528"/>
                </a:lnTo>
                <a:lnTo>
                  <a:pt x="197312" y="160528"/>
                </a:lnTo>
                <a:lnTo>
                  <a:pt x="225363" y="156527"/>
                </a:lnTo>
                <a:lnTo>
                  <a:pt x="245397" y="144525"/>
                </a:lnTo>
                <a:lnTo>
                  <a:pt x="257416" y="124523"/>
                </a:lnTo>
                <a:lnTo>
                  <a:pt x="261421" y="96520"/>
                </a:lnTo>
                <a:lnTo>
                  <a:pt x="257416" y="68683"/>
                </a:lnTo>
                <a:lnTo>
                  <a:pt x="245397" y="48799"/>
                </a:lnTo>
                <a:lnTo>
                  <a:pt x="225363" y="36869"/>
                </a:lnTo>
                <a:lnTo>
                  <a:pt x="197312" y="32893"/>
                </a:lnTo>
                <a:lnTo>
                  <a:pt x="177297" y="32893"/>
                </a:lnTo>
                <a:close/>
              </a:path>
              <a:path w="646430" h="193675">
                <a:moveTo>
                  <a:pt x="337710" y="3556"/>
                </a:moveTo>
                <a:lnTo>
                  <a:pt x="467415" y="3556"/>
                </a:lnTo>
                <a:lnTo>
                  <a:pt x="467415" y="34544"/>
                </a:lnTo>
                <a:lnTo>
                  <a:pt x="378223" y="34544"/>
                </a:lnTo>
                <a:lnTo>
                  <a:pt x="378223" y="74295"/>
                </a:lnTo>
                <a:lnTo>
                  <a:pt x="461116" y="74295"/>
                </a:lnTo>
                <a:lnTo>
                  <a:pt x="461116" y="105029"/>
                </a:lnTo>
                <a:lnTo>
                  <a:pt x="378223" y="105029"/>
                </a:lnTo>
                <a:lnTo>
                  <a:pt x="378223" y="158877"/>
                </a:lnTo>
                <a:lnTo>
                  <a:pt x="467415" y="158877"/>
                </a:lnTo>
                <a:lnTo>
                  <a:pt x="467415" y="189738"/>
                </a:lnTo>
                <a:lnTo>
                  <a:pt x="337710" y="189738"/>
                </a:lnTo>
                <a:lnTo>
                  <a:pt x="337710" y="3556"/>
                </a:lnTo>
                <a:close/>
              </a:path>
              <a:path w="646430" h="193675">
                <a:moveTo>
                  <a:pt x="136542" y="3556"/>
                </a:moveTo>
                <a:lnTo>
                  <a:pt x="194721" y="3556"/>
                </a:lnTo>
                <a:lnTo>
                  <a:pt x="213397" y="4196"/>
                </a:lnTo>
                <a:lnTo>
                  <a:pt x="256354" y="13716"/>
                </a:lnTo>
                <a:lnTo>
                  <a:pt x="291254" y="44831"/>
                </a:lnTo>
                <a:lnTo>
                  <a:pt x="303243" y="82014"/>
                </a:lnTo>
                <a:lnTo>
                  <a:pt x="304043" y="96901"/>
                </a:lnTo>
                <a:lnTo>
                  <a:pt x="303212" y="110545"/>
                </a:lnTo>
                <a:lnTo>
                  <a:pt x="290758" y="147193"/>
                </a:lnTo>
                <a:lnTo>
                  <a:pt x="255249" y="179578"/>
                </a:lnTo>
                <a:lnTo>
                  <a:pt x="213142" y="189114"/>
                </a:lnTo>
                <a:lnTo>
                  <a:pt x="195216" y="189738"/>
                </a:lnTo>
                <a:lnTo>
                  <a:pt x="136542" y="189738"/>
                </a:lnTo>
                <a:lnTo>
                  <a:pt x="136542" y="3556"/>
                </a:lnTo>
                <a:close/>
              </a:path>
              <a:path w="646430" h="193675">
                <a:moveTo>
                  <a:pt x="0" y="3556"/>
                </a:moveTo>
                <a:lnTo>
                  <a:pt x="101541" y="3556"/>
                </a:lnTo>
                <a:lnTo>
                  <a:pt x="101541" y="31369"/>
                </a:lnTo>
                <a:lnTo>
                  <a:pt x="71151" y="31369"/>
                </a:lnTo>
                <a:lnTo>
                  <a:pt x="71151" y="161925"/>
                </a:lnTo>
                <a:lnTo>
                  <a:pt x="101541" y="161925"/>
                </a:lnTo>
                <a:lnTo>
                  <a:pt x="101541" y="189738"/>
                </a:lnTo>
                <a:lnTo>
                  <a:pt x="0" y="189738"/>
                </a:lnTo>
                <a:lnTo>
                  <a:pt x="0" y="161925"/>
                </a:lnTo>
                <a:lnTo>
                  <a:pt x="30387" y="161925"/>
                </a:lnTo>
                <a:lnTo>
                  <a:pt x="30387" y="31369"/>
                </a:lnTo>
                <a:lnTo>
                  <a:pt x="0" y="31369"/>
                </a:lnTo>
                <a:lnTo>
                  <a:pt x="0" y="3556"/>
                </a:lnTo>
                <a:close/>
              </a:path>
              <a:path w="646430" h="193675">
                <a:moveTo>
                  <a:pt x="582465" y="0"/>
                </a:moveTo>
                <a:lnTo>
                  <a:pt x="598736" y="978"/>
                </a:lnTo>
                <a:lnTo>
                  <a:pt x="614804" y="3921"/>
                </a:lnTo>
                <a:lnTo>
                  <a:pt x="630669" y="8840"/>
                </a:lnTo>
                <a:lnTo>
                  <a:pt x="646333" y="15748"/>
                </a:lnTo>
                <a:lnTo>
                  <a:pt x="646333" y="53848"/>
                </a:lnTo>
                <a:lnTo>
                  <a:pt x="642002" y="53848"/>
                </a:lnTo>
                <a:lnTo>
                  <a:pt x="627686" y="43086"/>
                </a:lnTo>
                <a:lnTo>
                  <a:pt x="613753" y="35385"/>
                </a:lnTo>
                <a:lnTo>
                  <a:pt x="600202" y="30755"/>
                </a:lnTo>
                <a:lnTo>
                  <a:pt x="587037" y="29210"/>
                </a:lnTo>
                <a:lnTo>
                  <a:pt x="575273" y="30307"/>
                </a:lnTo>
                <a:lnTo>
                  <a:pt x="541431" y="56649"/>
                </a:lnTo>
                <a:lnTo>
                  <a:pt x="533303" y="97155"/>
                </a:lnTo>
                <a:lnTo>
                  <a:pt x="534222" y="112325"/>
                </a:lnTo>
                <a:lnTo>
                  <a:pt x="555972" y="154479"/>
                </a:lnTo>
                <a:lnTo>
                  <a:pt x="587291" y="164338"/>
                </a:lnTo>
                <a:lnTo>
                  <a:pt x="593672" y="164052"/>
                </a:lnTo>
                <a:lnTo>
                  <a:pt x="633835" y="146817"/>
                </a:lnTo>
                <a:lnTo>
                  <a:pt x="642383" y="139700"/>
                </a:lnTo>
                <a:lnTo>
                  <a:pt x="646333" y="139700"/>
                </a:lnTo>
                <a:lnTo>
                  <a:pt x="646333" y="177292"/>
                </a:lnTo>
                <a:lnTo>
                  <a:pt x="635200" y="182145"/>
                </a:lnTo>
                <a:lnTo>
                  <a:pt x="595438" y="192754"/>
                </a:lnTo>
                <a:lnTo>
                  <a:pt x="582350" y="193421"/>
                </a:lnTo>
                <a:lnTo>
                  <a:pt x="562112" y="191845"/>
                </a:lnTo>
                <a:lnTo>
                  <a:pt x="515028" y="168021"/>
                </a:lnTo>
                <a:lnTo>
                  <a:pt x="491977" y="118532"/>
                </a:lnTo>
                <a:lnTo>
                  <a:pt x="490440" y="97028"/>
                </a:lnTo>
                <a:lnTo>
                  <a:pt x="491996" y="75811"/>
                </a:lnTo>
                <a:lnTo>
                  <a:pt x="515332" y="26162"/>
                </a:lnTo>
                <a:lnTo>
                  <a:pt x="562429" y="1641"/>
                </a:lnTo>
                <a:lnTo>
                  <a:pt x="582465" y="0"/>
                </a:lnTo>
                <a:close/>
              </a:path>
            </a:pathLst>
          </a:custGeom>
          <a:ln w="12192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85266" y="80645"/>
            <a:ext cx="2598648" cy="24892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74065" y="69977"/>
            <a:ext cx="2597404" cy="24815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jpg"/><Relationship Id="rId18" Type="http://schemas.openxmlformats.org/officeDocument/2006/relationships/image" Target="../media/image21.jpg"/><Relationship Id="rId26" Type="http://schemas.openxmlformats.org/officeDocument/2006/relationships/image" Target="../media/image29.png"/><Relationship Id="rId3" Type="http://schemas.openxmlformats.org/officeDocument/2006/relationships/image" Target="../media/image6.jpg"/><Relationship Id="rId21" Type="http://schemas.openxmlformats.org/officeDocument/2006/relationships/image" Target="../media/image24.jpg"/><Relationship Id="rId34" Type="http://schemas.openxmlformats.org/officeDocument/2006/relationships/image" Target="../media/image36.jpeg"/><Relationship Id="rId7" Type="http://schemas.openxmlformats.org/officeDocument/2006/relationships/image" Target="../media/image10.png"/><Relationship Id="rId12" Type="http://schemas.openxmlformats.org/officeDocument/2006/relationships/image" Target="../media/image15.jpg"/><Relationship Id="rId17" Type="http://schemas.openxmlformats.org/officeDocument/2006/relationships/image" Target="../media/image20.jpg"/><Relationship Id="rId25" Type="http://schemas.openxmlformats.org/officeDocument/2006/relationships/image" Target="../media/image28.jpg"/><Relationship Id="rId33" Type="http://schemas.openxmlformats.org/officeDocument/2006/relationships/image" Target="../media/image35.png"/><Relationship Id="rId2" Type="http://schemas.openxmlformats.org/officeDocument/2006/relationships/image" Target="../media/image5.jpg"/><Relationship Id="rId16" Type="http://schemas.openxmlformats.org/officeDocument/2006/relationships/image" Target="../media/image19.jpg"/><Relationship Id="rId20" Type="http://schemas.openxmlformats.org/officeDocument/2006/relationships/image" Target="../media/image23.jpg"/><Relationship Id="rId29" Type="http://schemas.openxmlformats.org/officeDocument/2006/relationships/image" Target="../media/image3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g"/><Relationship Id="rId11" Type="http://schemas.openxmlformats.org/officeDocument/2006/relationships/image" Target="../media/image14.jpg"/><Relationship Id="rId24" Type="http://schemas.openxmlformats.org/officeDocument/2006/relationships/image" Target="../media/image27.jpg"/><Relationship Id="rId32" Type="http://schemas.openxmlformats.org/officeDocument/2006/relationships/image" Target="../media/image34.jpeg"/><Relationship Id="rId5" Type="http://schemas.openxmlformats.org/officeDocument/2006/relationships/image" Target="../media/image8.jpg"/><Relationship Id="rId15" Type="http://schemas.openxmlformats.org/officeDocument/2006/relationships/image" Target="../media/image18.jpg"/><Relationship Id="rId23" Type="http://schemas.openxmlformats.org/officeDocument/2006/relationships/image" Target="../media/image26.png"/><Relationship Id="rId28" Type="http://schemas.openxmlformats.org/officeDocument/2006/relationships/hyperlink" Target="mailto:global@idec.or.jp" TargetMode="External"/><Relationship Id="rId10" Type="http://schemas.openxmlformats.org/officeDocument/2006/relationships/image" Target="../media/image13.jpg"/><Relationship Id="rId19" Type="http://schemas.openxmlformats.org/officeDocument/2006/relationships/image" Target="../media/image22.jpg"/><Relationship Id="rId31" Type="http://schemas.openxmlformats.org/officeDocument/2006/relationships/image" Target="../media/image33.jpeg"/><Relationship Id="rId4" Type="http://schemas.openxmlformats.org/officeDocument/2006/relationships/image" Target="../media/image7.jpg"/><Relationship Id="rId9" Type="http://schemas.openxmlformats.org/officeDocument/2006/relationships/image" Target="../media/image12.jpg"/><Relationship Id="rId14" Type="http://schemas.openxmlformats.org/officeDocument/2006/relationships/image" Target="../media/image17.jp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2.jpeg"/><Relationship Id="rId8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33241" y="16002"/>
            <a:ext cx="3267710" cy="345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3435">
              <a:lnSpc>
                <a:spcPts val="1255"/>
              </a:lnSpc>
              <a:spcBef>
                <a:spcPts val="105"/>
              </a:spcBef>
            </a:pPr>
            <a:r>
              <a:rPr sz="1050" b="1" spc="-185" dirty="0">
                <a:solidFill>
                  <a:srgbClr val="FF0000"/>
                </a:solidFill>
                <a:latin typeface="Microsoft YaHei UI"/>
                <a:cs typeface="Microsoft YaHei UI"/>
              </a:rPr>
              <a:t>海外ビジネスに関する相談がございましたら、</a:t>
            </a:r>
            <a:endParaRPr sz="1050">
              <a:latin typeface="Microsoft YaHei UI"/>
              <a:cs typeface="Microsoft YaHei UI"/>
            </a:endParaRPr>
          </a:p>
          <a:p>
            <a:pPr marL="38100">
              <a:lnSpc>
                <a:spcPts val="1255"/>
              </a:lnSpc>
            </a:pPr>
            <a:r>
              <a:rPr sz="1575" baseline="10582" dirty="0">
                <a:latin typeface="Microsoft YaHei UI"/>
                <a:cs typeface="Microsoft YaHei UI"/>
              </a:rPr>
              <a:t>（50音順）</a:t>
            </a:r>
            <a:r>
              <a:rPr sz="1575" spc="660" baseline="10582" dirty="0">
                <a:latin typeface="Microsoft YaHei UI"/>
                <a:cs typeface="Microsoft YaHei UI"/>
              </a:rPr>
              <a:t> </a:t>
            </a:r>
            <a:r>
              <a:rPr sz="1050" b="1" spc="-165" dirty="0">
                <a:solidFill>
                  <a:srgbClr val="FF0000"/>
                </a:solidFill>
                <a:latin typeface="Microsoft YaHei UI"/>
                <a:cs typeface="Microsoft YaHei UI"/>
              </a:rPr>
              <a:t>エキスパート相談をご活用ください！！</a:t>
            </a:r>
            <a:endParaRPr sz="1050">
              <a:latin typeface="Microsoft YaHei UI"/>
              <a:cs typeface="Microsoft YaHei U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171" y="1419284"/>
            <a:ext cx="640080" cy="81686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97750" y="1433593"/>
            <a:ext cx="1490345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90" dirty="0">
                <a:latin typeface="Microsoft YaHei UI"/>
                <a:cs typeface="Microsoft YaHei UI"/>
              </a:rPr>
              <a:t>伊藤 祝 </a:t>
            </a:r>
            <a:r>
              <a:rPr sz="900" spc="-140" dirty="0">
                <a:latin typeface="Microsoft YaHei UI"/>
                <a:cs typeface="Microsoft YaHei UI"/>
              </a:rPr>
              <a:t>いとう はじめ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200" dirty="0">
                <a:solidFill>
                  <a:srgbClr val="006FC0"/>
                </a:solidFill>
                <a:latin typeface="Microsoft YaHei UI"/>
                <a:cs typeface="Microsoft YaHei UI"/>
              </a:rPr>
              <a:t>インドネシア、タイ、シンガポール</a:t>
            </a:r>
            <a:endParaRPr sz="900" dirty="0">
              <a:latin typeface="Microsoft YaHei UI"/>
              <a:cs typeface="Microsoft YaHei UI"/>
            </a:endParaRPr>
          </a:p>
          <a:p>
            <a:pPr marL="12700" marR="393065">
              <a:lnSpc>
                <a:spcPct val="100000"/>
              </a:lnSpc>
            </a:pPr>
            <a:r>
              <a:rPr sz="900" spc="-80" dirty="0">
                <a:latin typeface="Microsoft YaHei UI"/>
                <a:cs typeface="Microsoft YaHei UI"/>
              </a:rPr>
              <a:t>経営戦略、経営計画、</a:t>
            </a:r>
            <a:r>
              <a:rPr sz="900" spc="-50" dirty="0">
                <a:latin typeface="Microsoft YaHei UI"/>
                <a:cs typeface="Microsoft YaHei UI"/>
              </a:rPr>
              <a:t>海外拠点設立・運営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30" dirty="0">
                <a:latin typeface="Microsoft YaHei UI"/>
                <a:cs typeface="Microsoft YaHei UI"/>
              </a:rPr>
              <a:t>◆中小企業診断士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93233" y="488695"/>
            <a:ext cx="144526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5" dirty="0">
                <a:latin typeface="Microsoft YaHei UI"/>
                <a:cs typeface="Microsoft YaHei UI"/>
              </a:rPr>
              <a:t>伊藤 淳悟 </a:t>
            </a:r>
            <a:r>
              <a:rPr sz="900" spc="-180" dirty="0">
                <a:latin typeface="Microsoft YaHei UI"/>
                <a:cs typeface="Microsoft YaHei UI"/>
              </a:rPr>
              <a:t>いとう じゅんご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25" dirty="0">
                <a:solidFill>
                  <a:srgbClr val="006FC0"/>
                </a:solidFill>
                <a:latin typeface="Microsoft YaHei UI"/>
                <a:cs typeface="Microsoft YaHei UI"/>
              </a:rPr>
              <a:t>中国</a:t>
            </a:r>
            <a:endParaRPr sz="900">
              <a:latin typeface="Microsoft YaHei UI"/>
              <a:cs typeface="Microsoft YaHei UI"/>
            </a:endParaRPr>
          </a:p>
          <a:p>
            <a:pPr marL="12700" marR="70485">
              <a:lnSpc>
                <a:spcPct val="100000"/>
              </a:lnSpc>
            </a:pPr>
            <a:r>
              <a:rPr sz="900" spc="-165" dirty="0">
                <a:latin typeface="Microsoft YaHei UI"/>
                <a:cs typeface="Microsoft YaHei UI"/>
              </a:rPr>
              <a:t>中国への日本製品・サービス・</a:t>
            </a:r>
            <a:r>
              <a:rPr sz="900" spc="-10" dirty="0">
                <a:latin typeface="Microsoft YaHei UI"/>
                <a:cs typeface="Microsoft YaHei UI"/>
              </a:rPr>
              <a:t>知的財産権販売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40" dirty="0">
                <a:latin typeface="Microsoft YaHei UI"/>
                <a:cs typeface="Microsoft YaHei UI"/>
              </a:rPr>
              <a:t>中国人インバウンド事業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2259" y="469391"/>
            <a:ext cx="615061" cy="81686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48690" y="412495"/>
            <a:ext cx="1506855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latin typeface="Microsoft YaHei UI"/>
                <a:cs typeface="Microsoft YaHei UI"/>
              </a:rPr>
              <a:t>飯田 まどか </a:t>
            </a:r>
            <a:r>
              <a:rPr sz="900" spc="-160" dirty="0">
                <a:latin typeface="Microsoft YaHei UI"/>
                <a:cs typeface="Microsoft YaHei UI"/>
              </a:rPr>
              <a:t>いいだ まどか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60" dirty="0">
                <a:solidFill>
                  <a:srgbClr val="006FC0"/>
                </a:solidFill>
                <a:latin typeface="Microsoft YaHei UI"/>
                <a:cs typeface="Microsoft YaHei UI"/>
              </a:rPr>
              <a:t>ベトナム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204" dirty="0">
                <a:latin typeface="Microsoft YaHei UI"/>
                <a:cs typeface="Microsoft YaHei UI"/>
              </a:rPr>
              <a:t>商談コミュニケーション支援、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45" dirty="0">
                <a:latin typeface="Microsoft YaHei UI"/>
                <a:cs typeface="Microsoft YaHei UI"/>
              </a:rPr>
              <a:t>環境・エネルギー分野等の市場・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50" dirty="0">
                <a:latin typeface="Microsoft YaHei UI"/>
                <a:cs typeface="Microsoft YaHei UI"/>
              </a:rPr>
              <a:t>法制度調査、日越通訳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55" dirty="0">
                <a:latin typeface="Microsoft YaHei UI"/>
                <a:cs typeface="Microsoft YaHei UI"/>
              </a:rPr>
              <a:t>◆ベトナム語医療通訳士１級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9805" y="481710"/>
            <a:ext cx="148590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石毛 寛人 </a:t>
            </a:r>
            <a:r>
              <a:rPr sz="900" spc="-125" dirty="0">
                <a:latin typeface="Microsoft YaHei UI"/>
                <a:cs typeface="Microsoft YaHei UI"/>
              </a:rPr>
              <a:t>いしげ ひろひと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70" dirty="0">
                <a:solidFill>
                  <a:srgbClr val="006FC0"/>
                </a:solidFill>
                <a:latin typeface="Microsoft YaHei UI"/>
                <a:cs typeface="Microsoft YaHei UI"/>
              </a:rPr>
              <a:t>タイ、その他</a:t>
            </a:r>
            <a:r>
              <a:rPr sz="900" b="1" dirty="0">
                <a:solidFill>
                  <a:srgbClr val="006FC0"/>
                </a:solidFill>
                <a:latin typeface="Microsoft YaHei UI"/>
                <a:cs typeface="Microsoft YaHei UI"/>
              </a:rPr>
              <a:t>ASEAN</a:t>
            </a:r>
            <a:r>
              <a:rPr sz="900" b="1" spc="-40" dirty="0">
                <a:solidFill>
                  <a:srgbClr val="006FC0"/>
                </a:solidFill>
                <a:latin typeface="Microsoft YaHei UI"/>
                <a:cs typeface="Microsoft YaHei UI"/>
              </a:rPr>
              <a:t>地域</a:t>
            </a:r>
            <a:endParaRPr sz="900">
              <a:latin typeface="Microsoft YaHei UI"/>
              <a:cs typeface="Microsoft YaHei UI"/>
            </a:endParaRPr>
          </a:p>
          <a:p>
            <a:pPr marL="12700" marR="15240">
              <a:lnSpc>
                <a:spcPct val="100000"/>
              </a:lnSpc>
            </a:pPr>
            <a:r>
              <a:rPr sz="900" spc="-170" dirty="0">
                <a:latin typeface="Microsoft YaHei UI"/>
                <a:cs typeface="Microsoft YaHei UI"/>
              </a:rPr>
              <a:t>環境・エネルギー関連製品・ビジ</a:t>
            </a:r>
            <a:r>
              <a:rPr sz="900" spc="-114" dirty="0">
                <a:latin typeface="Microsoft YaHei UI"/>
                <a:cs typeface="Microsoft YaHei UI"/>
              </a:rPr>
              <a:t>ネス</a:t>
            </a:r>
            <a:endParaRPr sz="900">
              <a:latin typeface="Microsoft YaHei UI"/>
              <a:cs typeface="Microsoft YaHei UI"/>
            </a:endParaRPr>
          </a:p>
          <a:p>
            <a:pPr marL="128270" indent="-115570">
              <a:lnSpc>
                <a:spcPct val="100000"/>
              </a:lnSpc>
              <a:spcBef>
                <a:spcPts val="5"/>
              </a:spcBef>
              <a:buSzPct val="88888"/>
              <a:buChar char="◆"/>
              <a:tabLst>
                <a:tab pos="128270" algn="l"/>
              </a:tabLst>
            </a:pPr>
            <a:r>
              <a:rPr sz="900" spc="-10" dirty="0">
                <a:latin typeface="Microsoft YaHei UI"/>
                <a:cs typeface="Microsoft YaHei UI"/>
              </a:rPr>
              <a:t>中小企業診断士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62200" y="460248"/>
            <a:ext cx="618744" cy="84429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057778" y="1466521"/>
            <a:ext cx="137414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Microsoft YaHei UI"/>
                <a:cs typeface="Microsoft YaHei UI"/>
              </a:rPr>
              <a:t>大久保 佳代子</a:t>
            </a:r>
            <a:endParaRPr sz="12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165" dirty="0">
                <a:latin typeface="Microsoft YaHei UI"/>
                <a:cs typeface="Microsoft YaHei UI"/>
              </a:rPr>
              <a:t>おおくぼ かよこ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b="1" spc="-85" dirty="0">
                <a:solidFill>
                  <a:srgbClr val="006FC0"/>
                </a:solidFill>
                <a:latin typeface="Microsoft YaHei UI"/>
                <a:cs typeface="Microsoft YaHei UI"/>
              </a:rPr>
              <a:t>北米、欧州諸国、中国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85" dirty="0">
                <a:latin typeface="Microsoft YaHei UI"/>
                <a:cs typeface="Microsoft YaHei UI"/>
              </a:rPr>
              <a:t>貿易戦略コンサルティング、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60" dirty="0">
                <a:latin typeface="Microsoft YaHei UI"/>
                <a:cs typeface="Microsoft YaHei UI"/>
              </a:rPr>
              <a:t>輸出入手続き、マーケティング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13177" y="1469427"/>
            <a:ext cx="643127" cy="79844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237161" y="1435225"/>
            <a:ext cx="1544955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5" dirty="0">
                <a:latin typeface="Microsoft YaHei UI"/>
                <a:cs typeface="Microsoft YaHei UI"/>
              </a:rPr>
              <a:t>大澤 裕 </a:t>
            </a:r>
            <a:r>
              <a:rPr sz="900" spc="-100" dirty="0">
                <a:latin typeface="Microsoft YaHei UI"/>
                <a:cs typeface="Microsoft YaHei UI"/>
              </a:rPr>
              <a:t>おおさわ ゆたか</a:t>
            </a:r>
            <a:endParaRPr sz="900" dirty="0">
              <a:latin typeface="Microsoft YaHei UI"/>
              <a:cs typeface="Microsoft YaHei UI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sz="900" b="1" spc="-165" dirty="0">
                <a:solidFill>
                  <a:srgbClr val="006FC0"/>
                </a:solidFill>
                <a:latin typeface="Microsoft YaHei UI"/>
                <a:cs typeface="Microsoft YaHei UI"/>
              </a:rPr>
              <a:t>米国、欧州、タイ、シンガポール</a:t>
            </a:r>
            <a:r>
              <a:rPr sz="900" spc="-130" dirty="0">
                <a:latin typeface="Microsoft YaHei UI"/>
                <a:cs typeface="Microsoft YaHei UI"/>
              </a:rPr>
              <a:t>海外販売パートナー発掘・構築、</a:t>
            </a:r>
            <a:r>
              <a:rPr sz="900" spc="-15" dirty="0">
                <a:latin typeface="Microsoft YaHei UI"/>
                <a:cs typeface="Microsoft YaHei UI"/>
              </a:rPr>
              <a:t>人材育成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35" dirty="0">
                <a:latin typeface="Microsoft YaHei UI"/>
                <a:cs typeface="Microsoft YaHei UI"/>
              </a:rPr>
              <a:t>◆カーネギーメロン大学</a:t>
            </a:r>
            <a:r>
              <a:rPr sz="900" spc="-25" dirty="0">
                <a:latin typeface="Microsoft YaHei UI"/>
                <a:cs typeface="Microsoft YaHei UI"/>
              </a:rPr>
              <a:t>MBA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68700" y="2411093"/>
            <a:ext cx="144653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0" dirty="0">
                <a:latin typeface="Microsoft YaHei UI"/>
                <a:cs typeface="Microsoft YaHei UI"/>
              </a:rPr>
              <a:t>岡松 直勝</a:t>
            </a:r>
            <a:endParaRPr sz="12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-114" dirty="0">
                <a:latin typeface="Microsoft YaHei UI"/>
                <a:cs typeface="Microsoft YaHei UI"/>
              </a:rPr>
              <a:t>おかまつ なおかつ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b="1" spc="-25" dirty="0">
                <a:solidFill>
                  <a:srgbClr val="006FC0"/>
                </a:solidFill>
                <a:latin typeface="Microsoft YaHei UI"/>
                <a:cs typeface="Microsoft YaHei UI"/>
              </a:rPr>
              <a:t>韓国</a:t>
            </a:r>
            <a:endParaRPr sz="900" dirty="0">
              <a:latin typeface="Microsoft YaHei UI"/>
              <a:cs typeface="Microsoft YaHei UI"/>
            </a:endParaRPr>
          </a:p>
          <a:p>
            <a:pPr marL="12700" marR="5080">
              <a:lnSpc>
                <a:spcPct val="100000"/>
              </a:lnSpc>
            </a:pPr>
            <a:r>
              <a:rPr sz="900" spc="-65" dirty="0">
                <a:latin typeface="Microsoft YaHei UI"/>
                <a:cs typeface="Microsoft YaHei UI"/>
              </a:rPr>
              <a:t>化学品関連貿易、貿易実務、</a:t>
            </a:r>
            <a:r>
              <a:rPr sz="900" spc="-55" dirty="0">
                <a:latin typeface="Microsoft YaHei UI"/>
                <a:cs typeface="Microsoft YaHei UI"/>
              </a:rPr>
              <a:t>与信管理、通訳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45715" y="2356167"/>
            <a:ext cx="661415" cy="841248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817396" y="2320797"/>
            <a:ext cx="1487170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太田 薫正 </a:t>
            </a:r>
            <a:r>
              <a:rPr sz="900" spc="-140" dirty="0">
                <a:latin typeface="Microsoft YaHei UI"/>
                <a:cs typeface="Microsoft YaHei UI"/>
              </a:rPr>
              <a:t>おおた しげまさ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60" dirty="0">
                <a:solidFill>
                  <a:srgbClr val="006FC0"/>
                </a:solidFill>
                <a:latin typeface="Microsoft YaHei UI"/>
                <a:cs typeface="Microsoft YaHei UI"/>
              </a:rPr>
              <a:t>ベトナム</a:t>
            </a:r>
            <a:endParaRPr sz="900" dirty="0">
              <a:latin typeface="Microsoft YaHei UI"/>
              <a:cs typeface="Microsoft YaHei UI"/>
            </a:endParaRPr>
          </a:p>
          <a:p>
            <a:pPr marL="12700" marR="24765" algn="just">
              <a:lnSpc>
                <a:spcPct val="100000"/>
              </a:lnSpc>
            </a:pPr>
            <a:r>
              <a:rPr sz="900" spc="-114" dirty="0">
                <a:latin typeface="Microsoft YaHei UI"/>
                <a:cs typeface="Microsoft YaHei UI"/>
              </a:rPr>
              <a:t>海外事業経営、ベンチャー企業</a:t>
            </a:r>
            <a:r>
              <a:rPr sz="900" spc="-75" dirty="0">
                <a:latin typeface="Microsoft YaHei UI"/>
                <a:cs typeface="Microsoft YaHei UI"/>
              </a:rPr>
              <a:t>投資、市場調査、事業化可能</a:t>
            </a:r>
            <a:r>
              <a:rPr sz="900" spc="-20" dirty="0">
                <a:latin typeface="Microsoft YaHei UI"/>
                <a:cs typeface="Microsoft YaHei UI"/>
              </a:rPr>
              <a:t>性調査</a:t>
            </a:r>
            <a:endParaRPr sz="900" dirty="0">
              <a:latin typeface="Microsoft YaHei UI"/>
              <a:cs typeface="Microsoft YaHei UI"/>
            </a:endParaRPr>
          </a:p>
          <a:p>
            <a:pPr marL="128270" indent="-115570">
              <a:lnSpc>
                <a:spcPct val="100000"/>
              </a:lnSpc>
              <a:spcBef>
                <a:spcPts val="5"/>
              </a:spcBef>
              <a:buSzPct val="88888"/>
              <a:buChar char="◆"/>
              <a:tabLst>
                <a:tab pos="128270" algn="l"/>
              </a:tabLst>
            </a:pPr>
            <a:r>
              <a:rPr sz="900" spc="-10" dirty="0">
                <a:latin typeface="Microsoft YaHei UI"/>
                <a:cs typeface="Microsoft YaHei UI"/>
              </a:rPr>
              <a:t>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4488" y="2348737"/>
            <a:ext cx="643127" cy="86867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84191" y="1390853"/>
            <a:ext cx="627888" cy="819911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720648" y="3269107"/>
            <a:ext cx="1592580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5" dirty="0">
                <a:latin typeface="Microsoft YaHei UI"/>
                <a:cs typeface="Microsoft YaHei UI"/>
              </a:rPr>
              <a:t>川﨑 有治 </a:t>
            </a:r>
            <a:r>
              <a:rPr sz="900" spc="-120" dirty="0">
                <a:latin typeface="Microsoft YaHei UI"/>
                <a:cs typeface="Microsoft YaHei UI"/>
              </a:rPr>
              <a:t>かわさき ゆうじ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5" dirty="0">
                <a:solidFill>
                  <a:srgbClr val="006FC0"/>
                </a:solidFill>
                <a:latin typeface="Microsoft YaHei UI"/>
                <a:cs typeface="Microsoft YaHei UI"/>
              </a:rPr>
              <a:t>欧州全域</a:t>
            </a:r>
            <a:endParaRPr sz="900">
              <a:latin typeface="Microsoft YaHei UI"/>
              <a:cs typeface="Microsoft YaHei UI"/>
            </a:endParaRPr>
          </a:p>
          <a:p>
            <a:pPr marL="12700" marR="99060">
              <a:lnSpc>
                <a:spcPct val="100000"/>
              </a:lnSpc>
            </a:pPr>
            <a:r>
              <a:rPr sz="900" spc="-75" dirty="0">
                <a:latin typeface="Microsoft YaHei UI"/>
                <a:cs typeface="Microsoft YaHei UI"/>
              </a:rPr>
              <a:t>輸出実務、代理店設定、現地</a:t>
            </a:r>
            <a:r>
              <a:rPr sz="900" spc="-195" dirty="0">
                <a:latin typeface="Microsoft YaHei UI"/>
                <a:cs typeface="Microsoft YaHei UI"/>
              </a:rPr>
              <a:t>マーケティング、拠点設立、</a:t>
            </a:r>
            <a:r>
              <a:rPr sz="900" spc="-80" dirty="0">
                <a:latin typeface="Microsoft YaHei UI"/>
                <a:cs typeface="Microsoft YaHei UI"/>
              </a:rPr>
              <a:t>M&amp;A</a:t>
            </a:r>
            <a:r>
              <a:rPr sz="900" spc="-25" dirty="0">
                <a:latin typeface="Microsoft YaHei UI"/>
                <a:cs typeface="Microsoft YaHei UI"/>
              </a:rPr>
              <a:t>交渉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Microsoft YaHei UI"/>
                <a:cs typeface="Microsoft YaHei UI"/>
              </a:rPr>
              <a:t>現地14</a:t>
            </a:r>
            <a:r>
              <a:rPr sz="900" spc="-110" dirty="0">
                <a:latin typeface="Microsoft YaHei UI"/>
                <a:cs typeface="Microsoft YaHei UI"/>
              </a:rPr>
              <a:t>年の実務経験/人的ネット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631" y="3322320"/>
            <a:ext cx="618744" cy="795527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005073" y="3354451"/>
            <a:ext cx="1473835" cy="622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菊地 大輔 </a:t>
            </a:r>
            <a:r>
              <a:rPr sz="900" spc="-135" dirty="0">
                <a:latin typeface="Microsoft YaHei UI"/>
                <a:cs typeface="Microsoft YaHei UI"/>
              </a:rPr>
              <a:t>きくち だいすけ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25" dirty="0">
                <a:solidFill>
                  <a:srgbClr val="006FC0"/>
                </a:solidFill>
                <a:latin typeface="Microsoft YaHei UI"/>
                <a:cs typeface="Microsoft YaHei UI"/>
              </a:rPr>
              <a:t>中国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65" dirty="0">
                <a:latin typeface="Microsoft YaHei UI"/>
                <a:cs typeface="Microsoft YaHei UI"/>
              </a:rPr>
              <a:t>海外貿易・投資相談、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30" dirty="0">
                <a:latin typeface="Microsoft YaHei UI"/>
                <a:cs typeface="Microsoft YaHei UI"/>
              </a:rPr>
              <a:t>消費者向け製品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31720" y="3276600"/>
            <a:ext cx="661416" cy="88087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255133" y="3290696"/>
            <a:ext cx="1557020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5" dirty="0">
                <a:latin typeface="Microsoft YaHei UI"/>
                <a:cs typeface="Microsoft YaHei UI"/>
              </a:rPr>
              <a:t>久保 雅之 </a:t>
            </a:r>
            <a:r>
              <a:rPr sz="900" spc="-140" dirty="0">
                <a:latin typeface="Microsoft YaHei UI"/>
                <a:cs typeface="Microsoft YaHei UI"/>
              </a:rPr>
              <a:t>くぼ まさゆき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35" dirty="0">
                <a:solidFill>
                  <a:srgbClr val="006FC0"/>
                </a:solidFill>
                <a:latin typeface="Microsoft YaHei UI"/>
                <a:cs typeface="Microsoft YaHei UI"/>
              </a:rPr>
              <a:t>インド、中国、中近東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75" dirty="0">
                <a:latin typeface="Microsoft YaHei UI"/>
                <a:cs typeface="Microsoft YaHei UI"/>
              </a:rPr>
              <a:t>海外技術提携・事業提携、海外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30" dirty="0">
                <a:latin typeface="Microsoft YaHei UI"/>
                <a:cs typeface="Microsoft YaHei UI"/>
              </a:rPr>
              <a:t>事業展開の計画</a:t>
            </a:r>
            <a:endParaRPr sz="900">
              <a:latin typeface="Microsoft YaHei UI"/>
              <a:cs typeface="Microsoft YaHei U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900" spc="-10" dirty="0">
                <a:latin typeface="Microsoft YaHei UI"/>
                <a:cs typeface="Microsoft YaHei UI"/>
              </a:rPr>
              <a:t>◆中小企業診断士、</a:t>
            </a:r>
            <a:r>
              <a:rPr sz="900" spc="-20" dirty="0">
                <a:latin typeface="Microsoft YaHei UI"/>
                <a:cs typeface="Microsoft YaHei UI"/>
              </a:rPr>
              <a:t>MBA</a:t>
            </a:r>
            <a:r>
              <a:rPr sz="900" spc="-25" dirty="0">
                <a:latin typeface="Microsoft YaHei UI"/>
                <a:cs typeface="Microsoft YaHei UI"/>
              </a:rPr>
              <a:t>(経営</a:t>
            </a:r>
            <a:r>
              <a:rPr sz="900" spc="-45" dirty="0">
                <a:latin typeface="Microsoft YaHei UI"/>
                <a:cs typeface="Microsoft YaHei UI"/>
              </a:rPr>
              <a:t>管理修士）</a:t>
            </a:r>
            <a:r>
              <a:rPr sz="900" spc="-60" dirty="0">
                <a:latin typeface="Microsoft YaHei UI"/>
                <a:cs typeface="Microsoft YaHei UI"/>
              </a:rPr>
              <a:t>、</a:t>
            </a:r>
            <a:r>
              <a:rPr sz="900" spc="75" dirty="0">
                <a:latin typeface="Microsoft YaHei UI"/>
                <a:cs typeface="Microsoft YaHei UI"/>
              </a:rPr>
              <a:t>IT</a:t>
            </a:r>
            <a:r>
              <a:rPr sz="900" spc="-225" dirty="0">
                <a:latin typeface="Microsoft YaHei UI"/>
                <a:cs typeface="Microsoft YaHei UI"/>
              </a:rPr>
              <a:t>コーディネーター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602479" y="3276600"/>
            <a:ext cx="627888" cy="86867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779475" y="4296536"/>
            <a:ext cx="152273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5" dirty="0">
                <a:latin typeface="Microsoft YaHei UI"/>
                <a:cs typeface="Microsoft YaHei UI"/>
              </a:rPr>
              <a:t>久門 哲雄 </a:t>
            </a:r>
            <a:r>
              <a:rPr sz="900" spc="-140" dirty="0">
                <a:latin typeface="Microsoft YaHei UI"/>
                <a:cs typeface="Microsoft YaHei UI"/>
              </a:rPr>
              <a:t>くもん てつお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25" dirty="0">
                <a:solidFill>
                  <a:srgbClr val="006FC0"/>
                </a:solidFill>
                <a:latin typeface="Microsoft YaHei UI"/>
                <a:cs typeface="Microsoft YaHei UI"/>
              </a:rPr>
              <a:t>北米</a:t>
            </a:r>
            <a:endParaRPr sz="900" dirty="0">
              <a:latin typeface="Microsoft YaHei UI"/>
              <a:cs typeface="Microsoft YaHei UI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spc="-114" dirty="0">
                <a:latin typeface="Microsoft YaHei UI"/>
                <a:cs typeface="Microsoft YaHei UI"/>
              </a:rPr>
              <a:t>海外輸出・進出のための事業計</a:t>
            </a:r>
            <a:r>
              <a:rPr sz="900" spc="-85" dirty="0">
                <a:latin typeface="Microsoft YaHei UI"/>
                <a:cs typeface="Microsoft YaHei UI"/>
              </a:rPr>
              <a:t>画策定、市場調査、拠点設立、</a:t>
            </a:r>
            <a:r>
              <a:rPr sz="900" spc="-50" dirty="0">
                <a:latin typeface="Microsoft YaHei UI"/>
                <a:cs typeface="Microsoft YaHei UI"/>
              </a:rPr>
              <a:t>海外人材育成、海外</a:t>
            </a:r>
            <a:r>
              <a:rPr sz="900" spc="-105" dirty="0">
                <a:latin typeface="Microsoft YaHei UI"/>
                <a:cs typeface="Microsoft YaHei UI"/>
              </a:rPr>
              <a:t>M&amp;A</a:t>
            </a:r>
            <a:r>
              <a:rPr sz="900" spc="-50" dirty="0">
                <a:latin typeface="Microsoft YaHei UI"/>
                <a:cs typeface="Microsoft YaHei UI"/>
              </a:rPr>
              <a:t>等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8392" y="4251959"/>
            <a:ext cx="649224" cy="83210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3019425" y="4229227"/>
            <a:ext cx="1513840" cy="89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倉地 弘之 </a:t>
            </a:r>
            <a:r>
              <a:rPr sz="900" spc="-140" dirty="0">
                <a:latin typeface="Microsoft YaHei UI"/>
                <a:cs typeface="Microsoft YaHei UI"/>
              </a:rPr>
              <a:t>くらち ひろゆき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45" dirty="0">
                <a:solidFill>
                  <a:srgbClr val="006FC0"/>
                </a:solidFill>
                <a:latin typeface="Microsoft YaHei UI"/>
                <a:cs typeface="Microsoft YaHei UI"/>
              </a:rPr>
              <a:t>東南アジア、欧州、ロシア</a:t>
            </a:r>
            <a:endParaRPr sz="900">
              <a:latin typeface="Microsoft YaHei UI"/>
              <a:cs typeface="Microsoft YaHei UI"/>
            </a:endParaRPr>
          </a:p>
          <a:p>
            <a:pPr marL="12700" marR="5080">
              <a:lnSpc>
                <a:spcPct val="100000"/>
              </a:lnSpc>
            </a:pPr>
            <a:r>
              <a:rPr sz="900" spc="-90" dirty="0">
                <a:latin typeface="Microsoft YaHei UI"/>
                <a:cs typeface="Microsoft YaHei UI"/>
              </a:rPr>
              <a:t>想定外の問題を無くす商品設計</a:t>
            </a:r>
            <a:r>
              <a:rPr sz="900" spc="-75" dirty="0">
                <a:latin typeface="Microsoft YaHei UI"/>
                <a:cs typeface="Microsoft YaHei UI"/>
              </a:rPr>
              <a:t>開発、海外進出、経営支援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50" dirty="0">
                <a:latin typeface="Microsoft YaHei UI"/>
                <a:cs typeface="Microsoft YaHei UI"/>
              </a:rPr>
              <a:t>電子機器製造業、飲料機器製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20" dirty="0">
                <a:latin typeface="Microsoft YaHei UI"/>
                <a:cs typeface="Microsoft YaHei UI"/>
              </a:rPr>
              <a:t>造業等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334767" y="4239767"/>
            <a:ext cx="673607" cy="865631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3102482" y="5206168"/>
            <a:ext cx="1396365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5" dirty="0">
                <a:latin typeface="Microsoft YaHei UI"/>
                <a:cs typeface="Microsoft YaHei UI"/>
              </a:rPr>
              <a:t>島津 享司 </a:t>
            </a:r>
            <a:r>
              <a:rPr sz="900" spc="-110" dirty="0">
                <a:latin typeface="Microsoft YaHei UI"/>
                <a:cs typeface="Microsoft YaHei UI"/>
              </a:rPr>
              <a:t>しまづ たかし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-105" dirty="0">
                <a:solidFill>
                  <a:srgbClr val="006FC0"/>
                </a:solidFill>
                <a:latin typeface="Microsoft YaHei UI"/>
                <a:cs typeface="Microsoft YaHei UI"/>
              </a:rPr>
              <a:t>米国、欧州、</a:t>
            </a:r>
            <a:r>
              <a:rPr sz="900" b="1" spc="-20" dirty="0">
                <a:solidFill>
                  <a:srgbClr val="006FC0"/>
                </a:solidFill>
                <a:latin typeface="Microsoft YaHei UI"/>
                <a:cs typeface="Microsoft YaHei UI"/>
              </a:rPr>
              <a:t>ASEAN</a:t>
            </a:r>
            <a:endParaRPr sz="900" dirty="0">
              <a:latin typeface="Microsoft YaHei UI"/>
              <a:cs typeface="Microsoft YaHei UI"/>
            </a:endParaRPr>
          </a:p>
          <a:p>
            <a:pPr marL="12700" marR="88265">
              <a:lnSpc>
                <a:spcPct val="100000"/>
              </a:lnSpc>
            </a:pPr>
            <a:r>
              <a:rPr sz="900" spc="-65" dirty="0">
                <a:latin typeface="Microsoft YaHei UI"/>
                <a:cs typeface="Microsoft YaHei UI"/>
              </a:rPr>
              <a:t>経営戦略・経営計画策定、</a:t>
            </a:r>
            <a:r>
              <a:rPr sz="900" spc="-10" dirty="0">
                <a:latin typeface="Microsoft YaHei UI"/>
                <a:cs typeface="Microsoft YaHei UI"/>
              </a:rPr>
              <a:t>海外販路開拓</a:t>
            </a:r>
            <a:endParaRPr sz="900" dirty="0">
              <a:latin typeface="Microsoft YaHei UI"/>
              <a:cs typeface="Microsoft YaHei UI"/>
            </a:endParaRPr>
          </a:p>
          <a:p>
            <a:pPr marL="128270" indent="-115570">
              <a:lnSpc>
                <a:spcPct val="100000"/>
              </a:lnSpc>
              <a:buSzPct val="88888"/>
              <a:buChar char="◆"/>
              <a:tabLst>
                <a:tab pos="128270" algn="l"/>
              </a:tabLst>
            </a:pPr>
            <a:r>
              <a:rPr sz="900" spc="-10" dirty="0">
                <a:latin typeface="Microsoft YaHei UI"/>
                <a:cs typeface="Microsoft YaHei UI"/>
              </a:rPr>
              <a:t>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316874" y="5185402"/>
            <a:ext cx="670593" cy="860313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2972294" y="6222503"/>
            <a:ext cx="15538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Microsoft YaHei UI"/>
                <a:cs typeface="Microsoft YaHei UI"/>
              </a:rPr>
              <a:t>武田 雄己彦</a:t>
            </a:r>
            <a:r>
              <a:rPr sz="900" spc="-114" dirty="0">
                <a:latin typeface="Microsoft YaHei UI"/>
                <a:cs typeface="Microsoft YaHei UI"/>
              </a:rPr>
              <a:t>たけだ ゆきひこ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90721" y="6431829"/>
            <a:ext cx="161988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35" dirty="0">
                <a:solidFill>
                  <a:srgbClr val="006FC0"/>
                </a:solidFill>
                <a:latin typeface="Microsoft YaHei UI"/>
                <a:cs typeface="Microsoft YaHei UI"/>
              </a:rPr>
              <a:t>ベトナム、ミャンマー、インドネシア、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87467" y="6611883"/>
            <a:ext cx="1584960" cy="4394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60" dirty="0">
                <a:solidFill>
                  <a:srgbClr val="006FC0"/>
                </a:solidFill>
                <a:latin typeface="Microsoft YaHei UI"/>
                <a:cs typeface="Microsoft YaHei UI"/>
              </a:rPr>
              <a:t>タイ、台湾、東欧、ロシア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10" dirty="0">
                <a:latin typeface="Microsoft YaHei UI"/>
                <a:cs typeface="Microsoft YaHei UI"/>
              </a:rPr>
              <a:t>建設、土木、製造、</a:t>
            </a:r>
            <a:r>
              <a:rPr sz="900" spc="75" dirty="0">
                <a:latin typeface="Microsoft YaHei UI"/>
                <a:cs typeface="Microsoft YaHei UI"/>
              </a:rPr>
              <a:t>IT</a:t>
            </a:r>
            <a:r>
              <a:rPr sz="900" spc="-100" dirty="0">
                <a:latin typeface="Microsoft YaHei UI"/>
                <a:cs typeface="Microsoft YaHei UI"/>
              </a:rPr>
              <a:t>、農業等の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0" dirty="0">
                <a:latin typeface="Microsoft YaHei UI"/>
                <a:cs typeface="Microsoft YaHei UI"/>
              </a:rPr>
              <a:t>外国人雇用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332771" y="6169994"/>
            <a:ext cx="630936" cy="832103"/>
          </a:xfrm>
          <a:prstGeom prst="rect">
            <a:avLst/>
          </a:prstGeom>
        </p:spPr>
      </p:pic>
      <p:sp>
        <p:nvSpPr>
          <p:cNvPr id="37" name="object 37"/>
          <p:cNvSpPr txBox="1"/>
          <p:nvPr/>
        </p:nvSpPr>
        <p:spPr>
          <a:xfrm>
            <a:off x="5277295" y="6172454"/>
            <a:ext cx="1421256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仲田 香織 </a:t>
            </a:r>
            <a:r>
              <a:rPr sz="900" spc="-80" dirty="0">
                <a:latin typeface="Microsoft YaHei UI"/>
                <a:cs typeface="Microsoft YaHei UI"/>
              </a:rPr>
              <a:t>なかだ かおる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93233" y="6367464"/>
            <a:ext cx="69469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55" dirty="0">
                <a:solidFill>
                  <a:srgbClr val="006FC0"/>
                </a:solidFill>
                <a:latin typeface="Microsoft YaHei UI"/>
                <a:cs typeface="Microsoft YaHei UI"/>
              </a:rPr>
              <a:t>米国、フランス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43512" y="6514062"/>
            <a:ext cx="1593215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10" dirty="0" err="1">
                <a:latin typeface="Microsoft YaHei UI"/>
                <a:cs typeface="Microsoft YaHei UI"/>
              </a:rPr>
              <a:t>小売り、花キ、美容系の業務改善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18387" y="6670918"/>
            <a:ext cx="1254447" cy="291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50" dirty="0">
                <a:latin typeface="Microsoft YaHei UI"/>
                <a:cs typeface="Microsoft YaHei UI"/>
              </a:rPr>
              <a:t>新規事業開発、ファイナンス</a:t>
            </a:r>
            <a:endParaRPr sz="900" dirty="0">
              <a:latin typeface="Microsoft YaHei UI"/>
              <a:cs typeface="Microsoft YaHei UI"/>
            </a:endParaRPr>
          </a:p>
          <a:p>
            <a:pPr marL="128270" indent="-115570">
              <a:lnSpc>
                <a:spcPct val="100000"/>
              </a:lnSpc>
              <a:buSzPct val="88888"/>
              <a:buChar char="◆"/>
              <a:tabLst>
                <a:tab pos="128270" algn="l"/>
              </a:tabLst>
            </a:pPr>
            <a:r>
              <a:rPr sz="900" spc="-10" dirty="0">
                <a:latin typeface="Microsoft YaHei UI"/>
                <a:cs typeface="Microsoft YaHei UI"/>
              </a:rPr>
              <a:t>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41" name="object 4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608906" y="6180244"/>
            <a:ext cx="612648" cy="832103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3005073" y="7132246"/>
            <a:ext cx="14268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東 真奈美 </a:t>
            </a:r>
            <a:r>
              <a:rPr sz="900" spc="-80" dirty="0">
                <a:latin typeface="Microsoft YaHei UI"/>
                <a:cs typeface="Microsoft YaHei UI"/>
              </a:rPr>
              <a:t>ひがし まなみ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33013" y="7343065"/>
            <a:ext cx="1312520" cy="1526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35" dirty="0">
                <a:solidFill>
                  <a:srgbClr val="006FC0"/>
                </a:solidFill>
                <a:latin typeface="Microsoft YaHei UI"/>
                <a:cs typeface="Microsoft YaHei UI"/>
              </a:rPr>
              <a:t>東南アジア全般、カンボジア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17011" y="7516189"/>
            <a:ext cx="16357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90" dirty="0">
                <a:latin typeface="Microsoft YaHei UI"/>
                <a:cs typeface="Microsoft YaHei UI"/>
              </a:rPr>
              <a:t>国際税務、財務分析、業務改善、</a:t>
            </a:r>
            <a:endParaRPr sz="900" dirty="0">
              <a:latin typeface="Microsoft YaHei UI"/>
              <a:cs typeface="Microsoft YaHei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77462" y="7717794"/>
            <a:ext cx="1029335" cy="3022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50" dirty="0">
                <a:latin typeface="Microsoft YaHei UI"/>
                <a:cs typeface="Microsoft YaHei UI"/>
              </a:rPr>
              <a:t>事業計画、社員教育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75" dirty="0">
                <a:latin typeface="Microsoft YaHei UI"/>
                <a:cs typeface="Microsoft YaHei UI"/>
              </a:rPr>
              <a:t>◆税理士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302205" y="7115588"/>
            <a:ext cx="630936" cy="822960"/>
          </a:xfrm>
          <a:prstGeom prst="rect">
            <a:avLst/>
          </a:prstGeom>
        </p:spPr>
      </p:pic>
      <p:sp>
        <p:nvSpPr>
          <p:cNvPr id="48" name="object 48"/>
          <p:cNvSpPr txBox="1"/>
          <p:nvPr/>
        </p:nvSpPr>
        <p:spPr>
          <a:xfrm>
            <a:off x="5199378" y="7128129"/>
            <a:ext cx="153162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latin typeface="Microsoft YaHei UI"/>
                <a:cs typeface="Microsoft YaHei UI"/>
              </a:rPr>
              <a:t>蛭田 智晴 </a:t>
            </a:r>
            <a:r>
              <a:rPr sz="900" spc="-120" dirty="0">
                <a:latin typeface="Microsoft YaHei UI"/>
                <a:cs typeface="Microsoft YaHei UI"/>
              </a:rPr>
              <a:t>ひるた ともはる</a:t>
            </a:r>
            <a:endParaRPr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b="1" spc="-135" dirty="0">
                <a:solidFill>
                  <a:srgbClr val="006FC0"/>
                </a:solidFill>
                <a:latin typeface="Microsoft YaHei UI"/>
                <a:cs typeface="Microsoft YaHei UI"/>
              </a:rPr>
              <a:t>フランス/ユーロ圏全域</a:t>
            </a:r>
            <a:endParaRPr sz="900" dirty="0">
              <a:latin typeface="Microsoft YaHei UI"/>
              <a:cs typeface="Microsoft YaHei UI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spc="-40" dirty="0">
                <a:latin typeface="Microsoft YaHei UI"/>
                <a:cs typeface="Microsoft YaHei UI"/>
              </a:rPr>
              <a:t>市場販路開拓支援、</a:t>
            </a:r>
            <a:r>
              <a:rPr sz="900" dirty="0">
                <a:latin typeface="Microsoft YaHei UI"/>
                <a:cs typeface="Microsoft YaHei UI"/>
              </a:rPr>
              <a:t>BtoB</a:t>
            </a:r>
            <a:r>
              <a:rPr sz="900" spc="-270" dirty="0">
                <a:latin typeface="Microsoft YaHei UI"/>
                <a:cs typeface="Microsoft YaHei UI"/>
              </a:rPr>
              <a:t>マッチ</a:t>
            </a:r>
            <a:r>
              <a:rPr sz="900" spc="-195" dirty="0">
                <a:latin typeface="Microsoft YaHei UI"/>
                <a:cs typeface="Microsoft YaHei UI"/>
              </a:rPr>
              <a:t>ング、マーケティング、展示会出展</a:t>
            </a:r>
            <a:r>
              <a:rPr sz="900" spc="15" dirty="0">
                <a:latin typeface="Microsoft YaHei UI"/>
                <a:cs typeface="Microsoft YaHei UI"/>
              </a:rPr>
              <a:t>支援(</a:t>
            </a:r>
            <a:r>
              <a:rPr sz="900" spc="50" dirty="0">
                <a:latin typeface="Microsoft YaHei UI"/>
                <a:cs typeface="Microsoft YaHei UI"/>
              </a:rPr>
              <a:t>WEB</a:t>
            </a:r>
            <a:r>
              <a:rPr sz="900" spc="-70" dirty="0">
                <a:latin typeface="Microsoft YaHei UI"/>
                <a:cs typeface="Microsoft YaHei UI"/>
              </a:rPr>
              <a:t>出展も可</a:t>
            </a:r>
            <a:r>
              <a:rPr sz="900" dirty="0">
                <a:latin typeface="Microsoft YaHei UI"/>
                <a:cs typeface="Microsoft YaHei UI"/>
              </a:rPr>
              <a:t>）</a:t>
            </a:r>
            <a:r>
              <a:rPr sz="900" spc="-50" dirty="0">
                <a:latin typeface="Microsoft YaHei UI"/>
                <a:cs typeface="Microsoft YaHei UI"/>
              </a:rPr>
              <a:t>等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49" name="object 4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596384" y="7091476"/>
            <a:ext cx="612647" cy="816863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746251" y="8012048"/>
            <a:ext cx="1543685" cy="895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  <a:spcBef>
                <a:spcPts val="95"/>
              </a:spcBef>
            </a:pPr>
            <a:r>
              <a:rPr sz="1200" b="1" spc="-30" dirty="0">
                <a:latin typeface="Microsoft YaHei UI"/>
                <a:cs typeface="Microsoft YaHei UI"/>
              </a:rPr>
              <a:t>宮越 忠晴 </a:t>
            </a:r>
            <a:r>
              <a:rPr sz="900" spc="-125" dirty="0">
                <a:latin typeface="Microsoft YaHei UI"/>
                <a:cs typeface="Microsoft YaHei UI"/>
              </a:rPr>
              <a:t>みやこし ただはる</a:t>
            </a:r>
            <a:r>
              <a:rPr sz="900" b="1" spc="-245" dirty="0">
                <a:solidFill>
                  <a:srgbClr val="006FC0"/>
                </a:solidFill>
                <a:latin typeface="Microsoft YaHei UI"/>
                <a:cs typeface="Microsoft YaHei UI"/>
              </a:rPr>
              <a:t>インド、ベトナム、イラン、ケニア、</a:t>
            </a:r>
            <a:r>
              <a:rPr sz="900" b="1" spc="-165" dirty="0">
                <a:solidFill>
                  <a:srgbClr val="006FC0"/>
                </a:solidFill>
                <a:latin typeface="Microsoft YaHei UI"/>
                <a:cs typeface="Microsoft YaHei UI"/>
              </a:rPr>
              <a:t>タンザニア、欧米</a:t>
            </a:r>
            <a:endParaRPr sz="900">
              <a:latin typeface="Microsoft YaHei UI"/>
              <a:cs typeface="Microsoft YaHei UI"/>
            </a:endParaRPr>
          </a:p>
          <a:p>
            <a:pPr marL="12700" marR="102235">
              <a:lnSpc>
                <a:spcPct val="100000"/>
              </a:lnSpc>
            </a:pPr>
            <a:r>
              <a:rPr sz="900" spc="-75" dirty="0">
                <a:latin typeface="Microsoft YaHei UI"/>
                <a:cs typeface="Microsoft YaHei UI"/>
              </a:rPr>
              <a:t>現地生産、技術移転、第三国</a:t>
            </a:r>
            <a:r>
              <a:rPr sz="900" spc="-20" dirty="0">
                <a:latin typeface="Microsoft YaHei UI"/>
                <a:cs typeface="Microsoft YaHei UI"/>
              </a:rPr>
              <a:t>輸出等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15" dirty="0">
                <a:latin typeface="Microsoft YaHei UI"/>
                <a:cs typeface="Microsoft YaHei UI"/>
              </a:rPr>
              <a:t>◆宅地建物取引主任者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968879" y="8010270"/>
            <a:ext cx="1565275" cy="895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sz="1200" b="1" dirty="0">
                <a:latin typeface="Microsoft YaHei UI"/>
                <a:cs typeface="Microsoft YaHei UI"/>
              </a:rPr>
              <a:t>村上 光伸 </a:t>
            </a:r>
            <a:r>
              <a:rPr sz="900" spc="-110" dirty="0">
                <a:latin typeface="Microsoft YaHei UI"/>
                <a:cs typeface="Microsoft YaHei UI"/>
              </a:rPr>
              <a:t>むらかみ みつのぶ</a:t>
            </a:r>
            <a:r>
              <a:rPr sz="900" spc="50" dirty="0">
                <a:latin typeface="Microsoft YaHei UI"/>
                <a:cs typeface="Microsoft YaHei UI"/>
              </a:rPr>
              <a:t> </a:t>
            </a:r>
            <a:r>
              <a:rPr sz="900" b="1" spc="50" dirty="0">
                <a:solidFill>
                  <a:srgbClr val="4471C4"/>
                </a:solidFill>
                <a:latin typeface="Microsoft YaHei UI"/>
                <a:cs typeface="Microsoft YaHei UI"/>
              </a:rPr>
              <a:t>EU</a:t>
            </a:r>
            <a:r>
              <a:rPr sz="900" b="1" spc="-114" dirty="0">
                <a:solidFill>
                  <a:srgbClr val="4471C4"/>
                </a:solidFill>
                <a:latin typeface="Microsoft YaHei UI"/>
                <a:cs typeface="Microsoft YaHei UI"/>
              </a:rPr>
              <a:t>諸国、</a:t>
            </a:r>
            <a:r>
              <a:rPr sz="900" b="1" dirty="0">
                <a:solidFill>
                  <a:srgbClr val="4471C4"/>
                </a:solidFill>
                <a:latin typeface="Microsoft YaHei UI"/>
                <a:cs typeface="Microsoft YaHei UI"/>
              </a:rPr>
              <a:t>ASEAN</a:t>
            </a:r>
            <a:r>
              <a:rPr sz="900" b="1" spc="-245" dirty="0">
                <a:solidFill>
                  <a:srgbClr val="4471C4"/>
                </a:solidFill>
                <a:latin typeface="Microsoft YaHei UI"/>
                <a:cs typeface="Microsoft YaHei UI"/>
              </a:rPr>
              <a:t>、モンゴル、</a:t>
            </a:r>
            <a:r>
              <a:rPr sz="900" b="1" spc="500" dirty="0">
                <a:solidFill>
                  <a:srgbClr val="4471C4"/>
                </a:solidFill>
                <a:latin typeface="Microsoft YaHei UI"/>
                <a:cs typeface="Microsoft YaHei UI"/>
              </a:rPr>
              <a:t> </a:t>
            </a:r>
            <a:r>
              <a:rPr sz="900" b="1" spc="-75" dirty="0">
                <a:solidFill>
                  <a:srgbClr val="4471C4"/>
                </a:solidFill>
                <a:latin typeface="Microsoft YaHei UI"/>
                <a:cs typeface="Microsoft YaHei UI"/>
              </a:rPr>
              <a:t>中米、南米</a:t>
            </a:r>
            <a:endParaRPr sz="900" dirty="0">
              <a:latin typeface="Microsoft YaHei UI"/>
              <a:cs typeface="Microsoft YaHei UI"/>
            </a:endParaRPr>
          </a:p>
          <a:p>
            <a:pPr marL="12700" marR="6985">
              <a:lnSpc>
                <a:spcPct val="100000"/>
              </a:lnSpc>
            </a:pPr>
            <a:r>
              <a:rPr sz="900" spc="-65" dirty="0">
                <a:latin typeface="Microsoft YaHei UI"/>
                <a:cs typeface="Microsoft YaHei UI"/>
              </a:rPr>
              <a:t>貿易実務全般、海外戦略策定、</a:t>
            </a:r>
            <a:r>
              <a:rPr sz="900" spc="-5" dirty="0">
                <a:latin typeface="Microsoft YaHei UI"/>
                <a:cs typeface="Microsoft YaHei UI"/>
              </a:rPr>
              <a:t>事業可能性調査(</a:t>
            </a:r>
            <a:r>
              <a:rPr sz="900" spc="30" dirty="0">
                <a:latin typeface="Microsoft YaHei UI"/>
                <a:cs typeface="Microsoft YaHei UI"/>
              </a:rPr>
              <a:t>F/S)</a:t>
            </a:r>
            <a:endParaRPr sz="900" dirty="0">
              <a:latin typeface="Microsoft YaHei UI"/>
              <a:cs typeface="Microsoft YaHei UI"/>
            </a:endParaRPr>
          </a:p>
          <a:p>
            <a:pPr marL="128270" indent="-115570">
              <a:lnSpc>
                <a:spcPct val="100000"/>
              </a:lnSpc>
              <a:buSzPct val="88888"/>
              <a:buChar char="◆"/>
              <a:tabLst>
                <a:tab pos="128270" algn="l"/>
              </a:tabLst>
            </a:pPr>
            <a:r>
              <a:rPr sz="900" spc="-10" dirty="0">
                <a:latin typeface="Microsoft YaHei UI"/>
                <a:cs typeface="Microsoft YaHei UI"/>
              </a:rPr>
              <a:t>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58" name="object 5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350007" y="8055864"/>
            <a:ext cx="606551" cy="807720"/>
          </a:xfrm>
          <a:prstGeom prst="rect">
            <a:avLst/>
          </a:prstGeom>
        </p:spPr>
      </p:pic>
      <p:sp>
        <p:nvSpPr>
          <p:cNvPr id="59" name="object 59"/>
          <p:cNvSpPr txBox="1"/>
          <p:nvPr/>
        </p:nvSpPr>
        <p:spPr>
          <a:xfrm>
            <a:off x="5297804" y="8103234"/>
            <a:ext cx="1423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1970" algn="l"/>
              </a:tabLst>
            </a:pPr>
            <a:r>
              <a:rPr sz="1200" b="1" dirty="0">
                <a:latin typeface="Microsoft YaHei UI"/>
                <a:cs typeface="Microsoft YaHei UI"/>
              </a:rPr>
              <a:t>吉</a:t>
            </a:r>
            <a:r>
              <a:rPr sz="1200" b="1" spc="-50" dirty="0">
                <a:latin typeface="Microsoft YaHei UI"/>
                <a:cs typeface="Microsoft YaHei UI"/>
              </a:rPr>
              <a:t>崎</a:t>
            </a:r>
            <a:r>
              <a:rPr sz="1200" b="1" dirty="0">
                <a:latin typeface="Microsoft YaHei UI"/>
                <a:cs typeface="Microsoft YaHei UI"/>
              </a:rPr>
              <a:t>	猛</a:t>
            </a:r>
            <a:r>
              <a:rPr sz="1200" b="1" spc="-40" dirty="0">
                <a:latin typeface="Microsoft YaHei UI"/>
                <a:cs typeface="Microsoft YaHei UI"/>
              </a:rPr>
              <a:t> </a:t>
            </a:r>
            <a:r>
              <a:rPr sz="900" spc="-220" dirty="0">
                <a:latin typeface="Microsoft YaHei UI"/>
                <a:cs typeface="Microsoft YaHei UI"/>
              </a:rPr>
              <a:t>よ</a:t>
            </a:r>
            <a:r>
              <a:rPr sz="900" spc="-260" dirty="0">
                <a:latin typeface="Microsoft YaHei UI"/>
                <a:cs typeface="Microsoft YaHei UI"/>
              </a:rPr>
              <a:t>し</a:t>
            </a:r>
            <a:r>
              <a:rPr sz="900" spc="-225" dirty="0">
                <a:latin typeface="Microsoft YaHei UI"/>
                <a:cs typeface="Microsoft YaHei UI"/>
              </a:rPr>
              <a:t>ざ</a:t>
            </a:r>
            <a:r>
              <a:rPr sz="900" spc="-30" dirty="0">
                <a:latin typeface="Microsoft YaHei UI"/>
                <a:cs typeface="Microsoft YaHei UI"/>
              </a:rPr>
              <a:t>き</a:t>
            </a:r>
            <a:r>
              <a:rPr sz="900" spc="200" dirty="0">
                <a:latin typeface="Microsoft YaHei UI"/>
                <a:cs typeface="Microsoft YaHei UI"/>
              </a:rPr>
              <a:t> </a:t>
            </a:r>
            <a:r>
              <a:rPr sz="900" spc="-195" dirty="0">
                <a:latin typeface="Microsoft YaHei UI"/>
                <a:cs typeface="Microsoft YaHei UI"/>
              </a:rPr>
              <a:t>た</a:t>
            </a:r>
            <a:r>
              <a:rPr sz="900" spc="-215" dirty="0">
                <a:latin typeface="Microsoft YaHei UI"/>
                <a:cs typeface="Microsoft YaHei UI"/>
              </a:rPr>
              <a:t>け</a:t>
            </a:r>
            <a:r>
              <a:rPr sz="900" spc="-100" dirty="0">
                <a:latin typeface="Microsoft YaHei UI"/>
                <a:cs typeface="Microsoft YaHei UI"/>
              </a:rPr>
              <a:t>し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297804" y="8286115"/>
            <a:ext cx="929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25" dirty="0">
                <a:solidFill>
                  <a:srgbClr val="006FC0"/>
                </a:solidFill>
                <a:latin typeface="Microsoft YaHei UI"/>
                <a:cs typeface="Microsoft YaHei UI"/>
              </a:rPr>
              <a:t>北米、欧州、アジア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97804" y="8423275"/>
            <a:ext cx="140335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0" dirty="0">
                <a:latin typeface="Microsoft YaHei UI"/>
                <a:cs typeface="Microsoft YaHei UI"/>
              </a:rPr>
              <a:t>法律業務全般、事業承継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35" dirty="0">
                <a:latin typeface="Microsoft YaHei UI"/>
                <a:cs typeface="Microsoft YaHei UI"/>
              </a:rPr>
              <a:t>◆日本国弁護士</a:t>
            </a:r>
            <a:endParaRPr sz="900">
              <a:latin typeface="Microsoft YaHei UI"/>
              <a:cs typeface="Microsoft YaHei UI"/>
            </a:endParaRPr>
          </a:p>
          <a:p>
            <a:pPr marL="128270">
              <a:lnSpc>
                <a:spcPct val="100000"/>
              </a:lnSpc>
            </a:pPr>
            <a:r>
              <a:rPr sz="900" spc="-165" dirty="0">
                <a:latin typeface="Microsoft YaHei UI"/>
                <a:cs typeface="Microsoft YaHei UI"/>
              </a:rPr>
              <a:t>米国カリフォルニア州弁護士</a:t>
            </a:r>
            <a:endParaRPr sz="900">
              <a:latin typeface="Microsoft YaHei UI"/>
              <a:cs typeface="Microsoft YaHei U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88009" y="9104477"/>
            <a:ext cx="1476375" cy="622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31750">
              <a:lnSpc>
                <a:spcPct val="100499"/>
              </a:lnSpc>
              <a:spcBef>
                <a:spcPts val="90"/>
              </a:spcBef>
            </a:pPr>
            <a:r>
              <a:rPr sz="1200" b="1" spc="-25" dirty="0">
                <a:latin typeface="Microsoft YaHei UI"/>
                <a:cs typeface="Microsoft YaHei UI"/>
              </a:rPr>
              <a:t>吉野 貴宣 </a:t>
            </a:r>
            <a:r>
              <a:rPr sz="900" spc="-130" dirty="0">
                <a:latin typeface="Microsoft YaHei UI"/>
                <a:cs typeface="Microsoft YaHei UI"/>
              </a:rPr>
              <a:t>よしの たかのぶ</a:t>
            </a:r>
            <a:r>
              <a:rPr sz="900" b="1" spc="-95" dirty="0">
                <a:solidFill>
                  <a:srgbClr val="006FC0"/>
                </a:solidFill>
                <a:latin typeface="Microsoft YaHei UI"/>
                <a:cs typeface="Microsoft YaHei UI"/>
              </a:rPr>
              <a:t>台湾を中心とした中国語圏</a:t>
            </a:r>
            <a:r>
              <a:rPr sz="900" b="1" spc="500" dirty="0">
                <a:solidFill>
                  <a:srgbClr val="006FC0"/>
                </a:solidFill>
                <a:latin typeface="Microsoft YaHei UI"/>
                <a:cs typeface="Microsoft YaHei UI"/>
              </a:rPr>
              <a:t> </a:t>
            </a:r>
            <a:r>
              <a:rPr sz="900" spc="75" dirty="0">
                <a:latin typeface="Microsoft YaHei UI"/>
                <a:cs typeface="Microsoft YaHei UI"/>
              </a:rPr>
              <a:t>IT</a:t>
            </a:r>
            <a:r>
              <a:rPr sz="900" spc="-130" dirty="0">
                <a:latin typeface="Microsoft YaHei UI"/>
                <a:cs typeface="Microsoft YaHei UI"/>
              </a:rPr>
              <a:t>、電子、製造業、化粧品、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</a:pPr>
            <a:r>
              <a:rPr sz="900" spc="-114" dirty="0">
                <a:latin typeface="Microsoft YaHei UI"/>
                <a:cs typeface="Microsoft YaHei UI"/>
              </a:rPr>
              <a:t>飲食業、デザイン等の販路開拓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63" name="object 63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3631" y="8994647"/>
            <a:ext cx="633984" cy="847342"/>
          </a:xfrm>
          <a:prstGeom prst="rect">
            <a:avLst/>
          </a:prstGeom>
        </p:spPr>
      </p:pic>
      <p:sp>
        <p:nvSpPr>
          <p:cNvPr id="64" name="object 64"/>
          <p:cNvSpPr txBox="1"/>
          <p:nvPr/>
        </p:nvSpPr>
        <p:spPr>
          <a:xfrm>
            <a:off x="3017011" y="9054795"/>
            <a:ext cx="152908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70" dirty="0">
                <a:latin typeface="Microsoft YaHei UI"/>
                <a:cs typeface="Microsoft YaHei UI"/>
              </a:rPr>
              <a:t>吉村 章 </a:t>
            </a:r>
            <a:r>
              <a:rPr sz="900" spc="-160" dirty="0">
                <a:latin typeface="Microsoft YaHei UI"/>
                <a:cs typeface="Microsoft YaHei UI"/>
              </a:rPr>
              <a:t>よしむら あきら</a:t>
            </a:r>
            <a:endParaRPr sz="9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-85" dirty="0">
                <a:solidFill>
                  <a:srgbClr val="006FC0"/>
                </a:solidFill>
                <a:latin typeface="Microsoft YaHei UI"/>
                <a:cs typeface="Microsoft YaHei UI"/>
              </a:rPr>
              <a:t>台湾、中国など中華圏全般</a:t>
            </a:r>
            <a:endParaRPr sz="900">
              <a:latin typeface="Microsoft YaHei UI"/>
              <a:cs typeface="Microsoft YaHei UI"/>
            </a:endParaRPr>
          </a:p>
          <a:p>
            <a:pPr marL="12700" marR="5080">
              <a:lnSpc>
                <a:spcPct val="100000"/>
              </a:lnSpc>
            </a:pPr>
            <a:r>
              <a:rPr sz="900" spc="75" dirty="0">
                <a:latin typeface="Microsoft YaHei UI"/>
                <a:cs typeface="Microsoft YaHei UI"/>
              </a:rPr>
              <a:t>IT</a:t>
            </a:r>
            <a:r>
              <a:rPr sz="900" spc="-95" dirty="0">
                <a:latin typeface="Microsoft YaHei UI"/>
                <a:cs typeface="Microsoft YaHei UI"/>
              </a:rPr>
              <a:t>全般、市場開拓、製品調達、</a:t>
            </a:r>
            <a:r>
              <a:rPr sz="900" spc="-240" dirty="0">
                <a:latin typeface="Microsoft YaHei UI"/>
                <a:cs typeface="Microsoft YaHei UI"/>
              </a:rPr>
              <a:t>スタートアップ、 </a:t>
            </a:r>
            <a:r>
              <a:rPr sz="900" dirty="0">
                <a:latin typeface="Microsoft YaHei UI"/>
                <a:cs typeface="Microsoft YaHei UI"/>
              </a:rPr>
              <a:t>SNS</a:t>
            </a:r>
            <a:r>
              <a:rPr sz="900" spc="-114" dirty="0">
                <a:latin typeface="Microsoft YaHei UI"/>
                <a:cs typeface="Microsoft YaHei UI"/>
              </a:rPr>
              <a:t>を活用した</a:t>
            </a:r>
            <a:r>
              <a:rPr sz="900" spc="-15" dirty="0">
                <a:latin typeface="Microsoft YaHei UI"/>
                <a:cs typeface="Microsoft YaHei UI"/>
              </a:rPr>
              <a:t>情報発信</a:t>
            </a:r>
            <a:endParaRPr sz="900">
              <a:latin typeface="Microsoft YaHei UI"/>
              <a:cs typeface="Microsoft YaHei UI"/>
            </a:endParaRPr>
          </a:p>
        </p:txBody>
      </p:sp>
      <p:pic>
        <p:nvPicPr>
          <p:cNvPr id="65" name="object 65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368295" y="9012934"/>
            <a:ext cx="600456" cy="816862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35878" y="8150439"/>
            <a:ext cx="519131" cy="600368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205728" y="9293350"/>
            <a:ext cx="569976" cy="57302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614671" y="8052816"/>
            <a:ext cx="615696" cy="84429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06679" y="435863"/>
            <a:ext cx="600456" cy="832103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599432" y="9653014"/>
            <a:ext cx="259079" cy="216406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596384" y="9387840"/>
            <a:ext cx="259079" cy="216407"/>
          </a:xfrm>
          <a:prstGeom prst="rect">
            <a:avLst/>
          </a:prstGeom>
        </p:spPr>
      </p:pic>
      <p:sp>
        <p:nvSpPr>
          <p:cNvPr id="74" name="object 74"/>
          <p:cNvSpPr txBox="1"/>
          <p:nvPr/>
        </p:nvSpPr>
        <p:spPr>
          <a:xfrm>
            <a:off x="4565650" y="9005113"/>
            <a:ext cx="1903095" cy="866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0670" marR="5080" indent="-268605">
              <a:lnSpc>
                <a:spcPct val="101000"/>
              </a:lnSpc>
              <a:spcBef>
                <a:spcPts val="90"/>
              </a:spcBef>
            </a:pPr>
            <a:r>
              <a:rPr sz="1050" dirty="0">
                <a:solidFill>
                  <a:srgbClr val="001F5F"/>
                </a:solidFill>
                <a:latin typeface="MS PGothic"/>
                <a:cs typeface="MS PGothic"/>
              </a:rPr>
              <a:t>（</a:t>
            </a:r>
            <a:r>
              <a:rPr sz="1050" spc="80" dirty="0">
                <a:solidFill>
                  <a:srgbClr val="001F5F"/>
                </a:solidFill>
                <a:latin typeface="MS PGothic"/>
                <a:cs typeface="MS PGothic"/>
              </a:rPr>
              <a:t>公財</a:t>
            </a:r>
            <a:r>
              <a:rPr sz="1050" dirty="0">
                <a:solidFill>
                  <a:srgbClr val="001F5F"/>
                </a:solidFill>
                <a:latin typeface="MS PGothic"/>
                <a:cs typeface="MS PGothic"/>
              </a:rPr>
              <a:t>）</a:t>
            </a:r>
            <a:r>
              <a:rPr sz="1050" spc="75" dirty="0">
                <a:solidFill>
                  <a:srgbClr val="001F5F"/>
                </a:solidFill>
                <a:latin typeface="MS PGothic"/>
                <a:cs typeface="MS PGothic"/>
              </a:rPr>
              <a:t>横浜企業経営支援財団</a:t>
            </a:r>
            <a:r>
              <a:rPr sz="1050" spc="-5" dirty="0">
                <a:solidFill>
                  <a:srgbClr val="001F5F"/>
                </a:solidFill>
                <a:latin typeface="MS PGothic"/>
                <a:cs typeface="MS PGothic"/>
              </a:rPr>
              <a:t>国際ビジネス支援担当</a:t>
            </a:r>
            <a:endParaRPr sz="1050">
              <a:latin typeface="MS PGothic"/>
              <a:cs typeface="MS PGothic"/>
            </a:endParaRPr>
          </a:p>
          <a:p>
            <a:pPr marL="339090">
              <a:lnSpc>
                <a:spcPct val="100000"/>
              </a:lnSpc>
              <a:spcBef>
                <a:spcPts val="480"/>
              </a:spcBef>
            </a:pPr>
            <a:r>
              <a:rPr sz="1200" spc="-10" dirty="0">
                <a:latin typeface="Arial MT"/>
                <a:cs typeface="Arial MT"/>
                <a:hlinkClick r:id="rId28"/>
              </a:rPr>
              <a:t>global@idec.or.jp</a:t>
            </a:r>
            <a:endParaRPr sz="1200">
              <a:latin typeface="Arial MT"/>
              <a:cs typeface="Arial MT"/>
            </a:endParaRPr>
          </a:p>
          <a:p>
            <a:pPr marL="339090">
              <a:lnSpc>
                <a:spcPct val="100000"/>
              </a:lnSpc>
              <a:spcBef>
                <a:spcPts val="730"/>
              </a:spcBef>
            </a:pPr>
            <a:r>
              <a:rPr sz="1200" dirty="0">
                <a:latin typeface="Arial MT"/>
                <a:cs typeface="Arial MT"/>
              </a:rPr>
              <a:t>045-225-</a:t>
            </a:r>
            <a:r>
              <a:rPr sz="1200" spc="-20" dirty="0">
                <a:latin typeface="Arial MT"/>
                <a:cs typeface="Arial MT"/>
              </a:rPr>
              <a:t>3730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ECFBC97-942D-0696-41D3-8969E819143F}"/>
              </a:ext>
            </a:extLst>
          </p:cNvPr>
          <p:cNvSpPr txBox="1"/>
          <p:nvPr/>
        </p:nvSpPr>
        <p:spPr>
          <a:xfrm>
            <a:off x="5209031" y="2382113"/>
            <a:ext cx="15820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DLaM Display" panose="020F0502020204030204" pitchFamily="2" charset="0"/>
              </a:rPr>
              <a:t>勝 英樹　</a:t>
            </a:r>
            <a:r>
              <a:rPr lang="ja-JP" altLang="en-US" sz="900" spc="70" dirty="0">
                <a:latin typeface="+mj-ea"/>
                <a:ea typeface="+mj-ea"/>
                <a:cs typeface="Microsoft YaHei UI"/>
              </a:rPr>
              <a:t>かつひでき</a:t>
            </a:r>
            <a:endParaRPr lang="ja-JP" altLang="en-US" sz="900" dirty="0">
              <a:latin typeface="+mj-ea"/>
              <a:ea typeface="+mj-ea"/>
              <a:cs typeface="Microsoft YaHei UI"/>
            </a:endParaRPr>
          </a:p>
          <a:p>
            <a:pPr algn="l" fontAlgn="base"/>
            <a:r>
              <a:rPr lang="ja-JP" altLang="en-US" sz="900" b="1" i="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  <a:t>北米、インド</a:t>
            </a:r>
          </a:p>
          <a:p>
            <a:pPr algn="l" fontAlgn="base"/>
            <a:r>
              <a:rPr lang="ja-JP" altLang="en-US" sz="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  <a:t>現地市場調査、パートナー候補企業の探索、商談・契約交渉、技術移転</a:t>
            </a:r>
            <a:endParaRPr lang="ja-JP" altLang="en-US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pic>
        <p:nvPicPr>
          <p:cNvPr id="79" name="図 78" descr="スーツを着た男性">
            <a:extLst>
              <a:ext uri="{FF2B5EF4-FFF2-40B4-BE49-F238E27FC236}">
                <a16:creationId xmlns:a16="http://schemas.microsoft.com/office/drawing/2014/main" id="{92392287-E057-874F-6E23-8E8505066ECE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191" y="4239767"/>
            <a:ext cx="628147" cy="876488"/>
          </a:xfrm>
          <a:prstGeom prst="rect">
            <a:avLst/>
          </a:prstGeom>
        </p:spPr>
      </p:pic>
      <p:sp>
        <p:nvSpPr>
          <p:cNvPr id="81" name="object 29">
            <a:extLst>
              <a:ext uri="{FF2B5EF4-FFF2-40B4-BE49-F238E27FC236}">
                <a16:creationId xmlns:a16="http://schemas.microsoft.com/office/drawing/2014/main" id="{A94260F1-4BC8-6AC0-40BC-0540241DA748}"/>
              </a:ext>
            </a:extLst>
          </p:cNvPr>
          <p:cNvSpPr txBox="1"/>
          <p:nvPr/>
        </p:nvSpPr>
        <p:spPr>
          <a:xfrm>
            <a:off x="782465" y="7162861"/>
            <a:ext cx="1676114" cy="1351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 fontAlgn="base"/>
            <a:r>
              <a:rPr lang="ja-JP" altLang="en-US" sz="1200" b="1" spc="55" dirty="0">
                <a:latin typeface="Microsoft YaHei UI"/>
                <a:cs typeface="Microsoft YaHei UI"/>
              </a:rPr>
              <a:t>永田俊博</a:t>
            </a:r>
            <a:r>
              <a:rPr lang="en-US" altLang="ja-JP" sz="1200" b="1" spc="55" dirty="0">
                <a:latin typeface="Microsoft YaHei UI"/>
                <a:cs typeface="Microsoft YaHei UI"/>
              </a:rPr>
              <a:t> </a:t>
            </a:r>
            <a:r>
              <a:rPr lang="ja-JP" altLang="en-US" sz="800" spc="55" dirty="0">
                <a:latin typeface="Microsoft YaHei UI"/>
                <a:cs typeface="Microsoft YaHei UI"/>
              </a:rPr>
              <a:t>ながたとしひろ</a:t>
            </a:r>
            <a:endParaRPr lang="en-US" altLang="ja-JP" sz="800" spc="55" dirty="0">
              <a:latin typeface="Microsoft YaHei UI"/>
              <a:cs typeface="Microsoft YaHei UI"/>
            </a:endParaRPr>
          </a:p>
          <a:p>
            <a:pPr algn="l" fontAlgn="base"/>
            <a:r>
              <a:rPr lang="ja-JP" altLang="en-US" sz="9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東南アジア、南アジア、香港</a:t>
            </a:r>
            <a:b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海外拠点設立、現地事業運営</a:t>
            </a:r>
            <a:b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販売パートナー選定、人材育成</a:t>
            </a:r>
            <a:b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中小企業診断士</a:t>
            </a:r>
            <a:br>
              <a:rPr lang="ja-JP" altLang="en-US" sz="12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endParaRPr lang="ja-JP" altLang="en-US" sz="12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br>
              <a:rPr lang="ja-JP" altLang="en-US" sz="1200" dirty="0"/>
            </a:br>
            <a:endParaRPr lang="en-US" altLang="ja-JP" sz="1200" spc="55" dirty="0">
              <a:latin typeface="Microsoft YaHei UI"/>
              <a:cs typeface="Microsoft YaHei UI"/>
            </a:endParaRPr>
          </a:p>
        </p:txBody>
      </p:sp>
      <p:sp>
        <p:nvSpPr>
          <p:cNvPr id="3" name="object 35"/>
          <p:cNvSpPr txBox="1"/>
          <p:nvPr/>
        </p:nvSpPr>
        <p:spPr>
          <a:xfrm>
            <a:off x="763544" y="6162940"/>
            <a:ext cx="1683274" cy="1118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ja-JP" altLang="en-US" sz="12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滝沢 典之 </a:t>
            </a:r>
            <a:r>
              <a:rPr lang="ja-JP" altLang="en-US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たきざわ のりゆき</a:t>
            </a:r>
            <a:endParaRPr lang="ja-JP" altLang="en-US" sz="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900" b="0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北</a:t>
            </a:r>
            <a:r>
              <a:rPr lang="ja-JP" altLang="en-US" sz="9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米、中南米、欧州、中国、</a:t>
            </a:r>
            <a:endParaRPr lang="en-US" altLang="ja-JP" sz="9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9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アジア</a:t>
            </a:r>
            <a:endParaRPr lang="ja-JP" altLang="en-US" sz="900" b="1" i="0" dirty="0">
              <a:solidFill>
                <a:srgbClr val="0070C0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貿易輸出入業務、海外進出電機、</a:t>
            </a:r>
            <a:endParaRPr lang="en-US" altLang="ja-JP" sz="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医療・食品（薬事・</a:t>
            </a:r>
            <a:r>
              <a:rPr lang="en-US" altLang="ja-JP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FDA</a:t>
            </a:r>
            <a:r>
              <a:rPr lang="ja-JP" altLang="en-US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ja-JP" altLang="en-US" sz="8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◆中小企業診断士</a:t>
            </a:r>
            <a:endParaRPr lang="ja-JP" altLang="en-US" sz="9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Microsoft YaHei UI"/>
              <a:cs typeface="Microsoft YaHei UI"/>
            </a:endParaRPr>
          </a:p>
        </p:txBody>
      </p:sp>
      <p:sp>
        <p:nvSpPr>
          <p:cNvPr id="42" name="object 35">
            <a:extLst>
              <a:ext uri="{FF2B5EF4-FFF2-40B4-BE49-F238E27FC236}">
                <a16:creationId xmlns:a16="http://schemas.microsoft.com/office/drawing/2014/main" id="{F4F9F08B-7B5C-3F80-1282-4F28CC9D46E5}"/>
              </a:ext>
            </a:extLst>
          </p:cNvPr>
          <p:cNvSpPr txBox="1"/>
          <p:nvPr/>
        </p:nvSpPr>
        <p:spPr>
          <a:xfrm>
            <a:off x="5327379" y="5153377"/>
            <a:ext cx="1513840" cy="9412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/>
              </a:rPr>
              <a:t>曽山　勝　</a:t>
            </a:r>
            <a:r>
              <a:rPr lang="ja-JP" altLang="en-US" sz="900" dirty="0">
                <a:latin typeface="Microsoft YaHei UI"/>
                <a:cs typeface="Microsoft YaHei UI"/>
              </a:rPr>
              <a:t>そやままさる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>
                <a:solidFill>
                  <a:srgbClr val="00B0F0"/>
                </a:solidFill>
                <a:latin typeface="Microsoft YaHei UI"/>
                <a:cs typeface="Microsoft YaHei UI"/>
              </a:rPr>
              <a:t>欧州全域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>
                <a:latin typeface="Microsoft YaHei UI"/>
                <a:cs typeface="Microsoft YaHei UI"/>
              </a:rPr>
              <a:t>食品関連、製造業、海外展開、貿易、経営改善、</a:t>
            </a:r>
            <a:endParaRPr lang="en-US" altLang="ja-JP" sz="900" dirty="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>
                <a:latin typeface="Microsoft YaHei UI"/>
                <a:cs typeface="Microsoft YaHei UI"/>
              </a:rPr>
              <a:t>事業計画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dirty="0">
                <a:latin typeface="Microsoft YaHei UI"/>
                <a:cs typeface="Microsoft YaHei UI"/>
              </a:rPr>
              <a:t>◆中小企業診断士</a:t>
            </a:r>
          </a:p>
        </p:txBody>
      </p:sp>
      <p:sp>
        <p:nvSpPr>
          <p:cNvPr id="50" name="object 35">
            <a:extLst>
              <a:ext uri="{FF2B5EF4-FFF2-40B4-BE49-F238E27FC236}">
                <a16:creationId xmlns:a16="http://schemas.microsoft.com/office/drawing/2014/main" id="{CA938026-42E1-D286-0955-4261B9C9717D}"/>
              </a:ext>
            </a:extLst>
          </p:cNvPr>
          <p:cNvSpPr txBox="1"/>
          <p:nvPr/>
        </p:nvSpPr>
        <p:spPr>
          <a:xfrm>
            <a:off x="801466" y="5220244"/>
            <a:ext cx="1513840" cy="1195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ja-JP" altLang="en-US" sz="1200" b="1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/>
              </a:rPr>
              <a:t>笹本 </a:t>
            </a:r>
            <a:r>
              <a:rPr lang="ja-JP" altLang="en-US" sz="12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達也</a:t>
            </a: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ささもとたつや</a:t>
            </a:r>
            <a:endParaRPr lang="en-US" altLang="ja-JP" sz="900" dirty="0">
              <a:latin typeface="Microsoft YaHei UI"/>
              <a:cs typeface="Microsoft YaHei UI"/>
            </a:endParaRPr>
          </a:p>
          <a:p>
            <a:pPr algn="l"/>
            <a:r>
              <a:rPr lang="ja-JP" altLang="en-US" sz="1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游ゴシック" panose="020B0400000000000000" pitchFamily="50" charset="-128"/>
              </a:rPr>
              <a:t>タイ、その他</a:t>
            </a:r>
            <a:r>
              <a:rPr lang="en-US" altLang="ja-JP" sz="1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ＭＳ Ｐゴシック" panose="020B0600070205080204" pitchFamily="50" charset="-128"/>
              </a:rPr>
              <a:t>ASEAN</a:t>
            </a:r>
            <a:r>
              <a:rPr lang="ja-JP" altLang="en-US" sz="1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游ゴシック" panose="020B0400000000000000" pitchFamily="50" charset="-128"/>
              </a:rPr>
              <a:t>地域</a:t>
            </a:r>
            <a:endParaRPr lang="ja-JP" altLang="en-US" sz="10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10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ＭＳ Ｐゴシック" panose="020B0600070205080204" pitchFamily="50" charset="-128"/>
                <a:ea typeface="游ゴシック" panose="020B0400000000000000" pitchFamily="50" charset="-128"/>
              </a:rPr>
              <a:t>販路開拓、輸出入、拠点設立、市場調査、展示会出展。</a:t>
            </a:r>
            <a:r>
              <a:rPr lang="en-US" altLang="ja-JP" sz="10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ＭＳ Ｐゴシック" panose="020B0600070205080204" pitchFamily="50" charset="-128"/>
              </a:rPr>
              <a:t>M&amp;A</a:t>
            </a:r>
            <a:endParaRPr lang="ja-JP" altLang="en-US" sz="10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10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ＭＳ Ｐゴシック" panose="020B0600070205080204" pitchFamily="50" charset="-128"/>
              </a:rPr>
              <a:t> </a:t>
            </a:r>
            <a:endParaRPr lang="ja-JP" altLang="en-US" sz="1000" b="0" i="0" dirty="0">
              <a:solidFill>
                <a:srgbClr val="242424"/>
              </a:solidFill>
              <a:effectLst/>
              <a:highlight>
                <a:srgbClr val="FFFFFF"/>
              </a:highligh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Microsoft YaHei UI"/>
              <a:cs typeface="Microsoft YaHei UI"/>
            </a:endParaRPr>
          </a:p>
        </p:txBody>
      </p:sp>
      <p:sp>
        <p:nvSpPr>
          <p:cNvPr id="51" name="object 35">
            <a:extLst>
              <a:ext uri="{FF2B5EF4-FFF2-40B4-BE49-F238E27FC236}">
                <a16:creationId xmlns:a16="http://schemas.microsoft.com/office/drawing/2014/main" id="{D4CA08DC-3624-06E1-A099-26B315B40F85}"/>
              </a:ext>
            </a:extLst>
          </p:cNvPr>
          <p:cNvSpPr txBox="1"/>
          <p:nvPr/>
        </p:nvSpPr>
        <p:spPr>
          <a:xfrm>
            <a:off x="5246241" y="4235283"/>
            <a:ext cx="1513840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1200" b="1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小西　弘通　</a:t>
            </a:r>
            <a:r>
              <a:rPr lang="ja-JP" altLang="en-US" sz="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こにしひろみち</a:t>
            </a:r>
            <a:br>
              <a:rPr lang="ja-JP" altLang="en-US" sz="1400" dirty="0"/>
            </a:br>
            <a:r>
              <a:rPr lang="ja-JP" altLang="en-US" sz="9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東南アジア、台湾、韓国、ハワイ</a:t>
            </a:r>
            <a:br>
              <a:rPr lang="ja-JP" altLang="en-US" sz="1400" dirty="0"/>
            </a:b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コト消費時代の海外事業創造（事業計画、商品化）</a:t>
            </a:r>
            <a:br>
              <a:rPr lang="ja-JP" altLang="en-US" sz="900" dirty="0"/>
            </a:br>
            <a:r>
              <a:rPr lang="en-US" altLang="ja-JP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MBA</a:t>
            </a: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（経営管理修士）</a:t>
            </a:r>
            <a:br>
              <a:rPr lang="ja-JP" altLang="en-US" sz="900" dirty="0"/>
            </a:br>
            <a:r>
              <a:rPr lang="ja-JP" altLang="en-US" sz="9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Yu Gothic UI" panose="020B0500000000000000" pitchFamily="50" charset="-128"/>
                <a:ea typeface="Yu Gothic UI" panose="020B0500000000000000" pitchFamily="50" charset="-128"/>
              </a:rPr>
              <a:t>中小企業診断士</a:t>
            </a:r>
            <a:endParaRPr sz="900" dirty="0">
              <a:latin typeface="Microsoft YaHei UI"/>
              <a:cs typeface="Microsoft YaHei UI"/>
            </a:endParaRPr>
          </a:p>
        </p:txBody>
      </p:sp>
      <p:pic>
        <p:nvPicPr>
          <p:cNvPr id="1026" name="Picture 2" descr="画像のプレビュー">
            <a:extLst>
              <a:ext uri="{FF2B5EF4-FFF2-40B4-BE49-F238E27FC236}">
                <a16:creationId xmlns:a16="http://schemas.microsoft.com/office/drawing/2014/main" id="{F756C9B8-376F-57AC-ACEB-55DC442CB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109" y="7148456"/>
            <a:ext cx="633984" cy="845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画像のプレビュー">
            <a:extLst>
              <a:ext uri="{FF2B5EF4-FFF2-40B4-BE49-F238E27FC236}">
                <a16:creationId xmlns:a16="http://schemas.microsoft.com/office/drawing/2014/main" id="{A5A36983-860D-76CB-51A4-B40ACDEC9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919" y="5176314"/>
            <a:ext cx="670593" cy="84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画像のプレビュー">
            <a:extLst>
              <a:ext uri="{FF2B5EF4-FFF2-40B4-BE49-F238E27FC236}">
                <a16:creationId xmlns:a16="http://schemas.microsoft.com/office/drawing/2014/main" id="{EEFC0F6F-554D-7A09-F62F-FDC4C93F4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3" y="5185402"/>
            <a:ext cx="655440" cy="88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画像のプレビュー">
            <a:extLst>
              <a:ext uri="{FF2B5EF4-FFF2-40B4-BE49-F238E27FC236}">
                <a16:creationId xmlns:a16="http://schemas.microsoft.com/office/drawing/2014/main" id="{0F69D9C9-7C91-B73B-D310-CC0290A53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0" y="6169993"/>
            <a:ext cx="627564" cy="83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画像のプレビュー">
            <a:extLst>
              <a:ext uri="{FF2B5EF4-FFF2-40B4-BE49-F238E27FC236}">
                <a16:creationId xmlns:a16="http://schemas.microsoft.com/office/drawing/2014/main" id="{191C2B77-E821-B2F3-BB37-86628B3CD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906" y="2340900"/>
            <a:ext cx="677518" cy="88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605</Words>
  <Application>Microsoft Office PowerPoint</Application>
  <PresentationFormat>A4 210 x 297 mm</PresentationFormat>
  <Paragraphs>120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Arial MT</vt:lpstr>
      <vt:lpstr>Microsoft YaHei UI</vt:lpstr>
      <vt:lpstr>ＭＳ Ｐゴシック</vt:lpstr>
      <vt:lpstr>ＭＳ Ｐゴシック</vt:lpstr>
      <vt:lpstr>Yu Gothic UI</vt:lpstr>
      <vt:lpstr>Meiryo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nozomi sasaki</dc:creator>
  <cp:lastModifiedBy>周</cp:lastModifiedBy>
  <cp:revision>5</cp:revision>
  <dcterms:created xsi:type="dcterms:W3CDTF">2024-04-05T04:29:21Z</dcterms:created>
  <dcterms:modified xsi:type="dcterms:W3CDTF">2024-04-10T07:48:18Z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2023-04-27T00:00:00Z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2024-04-05T00:00:00Z</vt:filetime>
  </property>
  <property fmtid="{D5CDD505-2E9C-101B-9397-08002B2CF9AE}" pid="5" name="Producer">
    <vt:lpwstr>Microsoft® PowerPoint® 2021</vt:lpwstr>
  </property>
</Properties>
</file>